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304" r:id="rId2"/>
    <p:sldId id="306" r:id="rId3"/>
    <p:sldId id="307" r:id="rId4"/>
    <p:sldId id="308" r:id="rId5"/>
    <p:sldId id="317" r:id="rId6"/>
    <p:sldId id="313" r:id="rId7"/>
    <p:sldId id="314" r:id="rId8"/>
    <p:sldId id="315" r:id="rId9"/>
    <p:sldId id="311" r:id="rId10"/>
    <p:sldId id="309" r:id="rId11"/>
    <p:sldId id="305" r:id="rId12"/>
    <p:sldId id="312" r:id="rId1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pitchFamily="34" charset="0"/>
        <a:ea typeface="HG明朝B" pitchFamily="17" charset="-128"/>
        <a:cs typeface="+mn-cs"/>
      </a:defRPr>
    </a:lvl1pPr>
    <a:lvl2pPr marL="457200" algn="l" rtl="0" fontAlgn="base">
      <a:spcBef>
        <a:spcPct val="0"/>
      </a:spcBef>
      <a:spcAft>
        <a:spcPct val="0"/>
      </a:spcAft>
      <a:defRPr kumimoji="1" kern="1200">
        <a:solidFill>
          <a:schemeClr val="tx1"/>
        </a:solidFill>
        <a:latin typeface="Arial" pitchFamily="34" charset="0"/>
        <a:ea typeface="HG明朝B" pitchFamily="17" charset="-128"/>
        <a:cs typeface="+mn-cs"/>
      </a:defRPr>
    </a:lvl2pPr>
    <a:lvl3pPr marL="914400" algn="l" rtl="0" fontAlgn="base">
      <a:spcBef>
        <a:spcPct val="0"/>
      </a:spcBef>
      <a:spcAft>
        <a:spcPct val="0"/>
      </a:spcAft>
      <a:defRPr kumimoji="1" kern="1200">
        <a:solidFill>
          <a:schemeClr val="tx1"/>
        </a:solidFill>
        <a:latin typeface="Arial" pitchFamily="34" charset="0"/>
        <a:ea typeface="HG明朝B" pitchFamily="17" charset="-128"/>
        <a:cs typeface="+mn-cs"/>
      </a:defRPr>
    </a:lvl3pPr>
    <a:lvl4pPr marL="1371600" algn="l" rtl="0" fontAlgn="base">
      <a:spcBef>
        <a:spcPct val="0"/>
      </a:spcBef>
      <a:spcAft>
        <a:spcPct val="0"/>
      </a:spcAft>
      <a:defRPr kumimoji="1" kern="1200">
        <a:solidFill>
          <a:schemeClr val="tx1"/>
        </a:solidFill>
        <a:latin typeface="Arial" pitchFamily="34" charset="0"/>
        <a:ea typeface="HG明朝B" pitchFamily="17" charset="-128"/>
        <a:cs typeface="+mn-cs"/>
      </a:defRPr>
    </a:lvl4pPr>
    <a:lvl5pPr marL="1828800" algn="l" rtl="0" fontAlgn="base">
      <a:spcBef>
        <a:spcPct val="0"/>
      </a:spcBef>
      <a:spcAft>
        <a:spcPct val="0"/>
      </a:spcAft>
      <a:defRPr kumimoji="1" kern="1200">
        <a:solidFill>
          <a:schemeClr val="tx1"/>
        </a:solidFill>
        <a:latin typeface="Arial" pitchFamily="34" charset="0"/>
        <a:ea typeface="HG明朝B" pitchFamily="17" charset="-128"/>
        <a:cs typeface="+mn-cs"/>
      </a:defRPr>
    </a:lvl5pPr>
    <a:lvl6pPr marL="2286000" algn="l" defTabSz="914400" rtl="0" eaLnBrk="1" latinLnBrk="0" hangingPunct="1">
      <a:defRPr kumimoji="1" kern="1200">
        <a:solidFill>
          <a:schemeClr val="tx1"/>
        </a:solidFill>
        <a:latin typeface="Arial" pitchFamily="34" charset="0"/>
        <a:ea typeface="HG明朝B" pitchFamily="17" charset="-128"/>
        <a:cs typeface="+mn-cs"/>
      </a:defRPr>
    </a:lvl6pPr>
    <a:lvl7pPr marL="2743200" algn="l" defTabSz="914400" rtl="0" eaLnBrk="1" latinLnBrk="0" hangingPunct="1">
      <a:defRPr kumimoji="1" kern="1200">
        <a:solidFill>
          <a:schemeClr val="tx1"/>
        </a:solidFill>
        <a:latin typeface="Arial" pitchFamily="34" charset="0"/>
        <a:ea typeface="HG明朝B" pitchFamily="17" charset="-128"/>
        <a:cs typeface="+mn-cs"/>
      </a:defRPr>
    </a:lvl7pPr>
    <a:lvl8pPr marL="3200400" algn="l" defTabSz="914400" rtl="0" eaLnBrk="1" latinLnBrk="0" hangingPunct="1">
      <a:defRPr kumimoji="1" kern="1200">
        <a:solidFill>
          <a:schemeClr val="tx1"/>
        </a:solidFill>
        <a:latin typeface="Arial" pitchFamily="34" charset="0"/>
        <a:ea typeface="HG明朝B" pitchFamily="17" charset="-128"/>
        <a:cs typeface="+mn-cs"/>
      </a:defRPr>
    </a:lvl8pPr>
    <a:lvl9pPr marL="3657600" algn="l" defTabSz="914400" rtl="0" eaLnBrk="1" latinLnBrk="0" hangingPunct="1">
      <a:defRPr kumimoji="1" kern="1200">
        <a:solidFill>
          <a:schemeClr val="tx1"/>
        </a:solidFill>
        <a:latin typeface="Arial" pitchFamily="34" charset="0"/>
        <a:ea typeface="HG明朝B"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FD1"/>
    <a:srgbClr val="B2D593"/>
    <a:srgbClr val="A7DB8D"/>
    <a:srgbClr val="A8CD9B"/>
    <a:srgbClr val="FF66FF"/>
    <a:srgbClr val="FFCCFF"/>
    <a:srgbClr val="FFCC00"/>
    <a:srgbClr val="FFDC97"/>
    <a:srgbClr val="FFCC66"/>
    <a:srgbClr val="FFD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10"/>
      </p:cViewPr>
      <p:guideLst>
        <p:guide orient="horz" pos="2205"/>
        <p:guide pos="2880"/>
      </p:guideLst>
    </p:cSldViewPr>
  </p:slideViewPr>
  <p:notesTextViewPr>
    <p:cViewPr>
      <p:scale>
        <a:sx n="100" d="100"/>
        <a:sy n="100" d="100"/>
      </p:scale>
      <p:origin x="0" y="0"/>
    </p:cViewPr>
  </p:notesTextViewPr>
  <p:sorterViewPr>
    <p:cViewPr>
      <p:scale>
        <a:sx n="66" d="100"/>
        <a:sy n="66" d="100"/>
      </p:scale>
      <p:origin x="0" y="29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501DCC9-BFB4-4FE8-A3DD-EE4A0A8E6386}" type="datetimeFigureOut">
              <a:rPr lang="ja-JP" altLang="en-US"/>
              <a:pPr>
                <a:defRPr/>
              </a:pPr>
              <a:t>2012/11/22</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2929A21-2CCA-4987-BD20-C9395C559056}" type="slidenum">
              <a:rPr lang="ja-JP" altLang="en-US"/>
              <a:pPr>
                <a:defRPr/>
              </a:pPr>
              <a:t>‹#›</a:t>
            </a:fld>
            <a:endParaRPr lang="ja-JP" altLang="en-US"/>
          </a:p>
        </p:txBody>
      </p:sp>
    </p:spTree>
    <p:extLst>
      <p:ext uri="{BB962C8B-B14F-4D97-AF65-F5344CB8AC3E}">
        <p14:creationId xmlns:p14="http://schemas.microsoft.com/office/powerpoint/2010/main" val="107034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7F49412-66BB-403F-B86F-C44C847732A7}" type="datetimeFigureOut">
              <a:rPr lang="ja-JP" altLang="en-US"/>
              <a:pPr>
                <a:defRPr/>
              </a:pPr>
              <a:t>2012/11/22</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642946C-E501-4F64-8AAD-F9718B764607}" type="slidenum">
              <a:rPr lang="ja-JP" altLang="en-US"/>
              <a:pPr>
                <a:defRPr/>
              </a:pPr>
              <a:t>‹#›</a:t>
            </a:fld>
            <a:endParaRPr lang="ja-JP" altLang="en-US"/>
          </a:p>
        </p:txBody>
      </p:sp>
    </p:spTree>
    <p:extLst>
      <p:ext uri="{BB962C8B-B14F-4D97-AF65-F5344CB8AC3E}">
        <p14:creationId xmlns:p14="http://schemas.microsoft.com/office/powerpoint/2010/main" val="3434690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642946C-E501-4F64-8AAD-F9718B764607}" type="slidenum">
              <a:rPr lang="ja-JP" altLang="en-US" smtClean="0"/>
              <a:pPr>
                <a:defRPr/>
              </a:pPr>
              <a:t>1</a:t>
            </a:fld>
            <a:endParaRPr lang="ja-JP" altLang="en-US"/>
          </a:p>
        </p:txBody>
      </p:sp>
    </p:spTree>
    <p:extLst>
      <p:ext uri="{BB962C8B-B14F-4D97-AF65-F5344CB8AC3E}">
        <p14:creationId xmlns:p14="http://schemas.microsoft.com/office/powerpoint/2010/main" val="59234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13"/>
          <p:cNvSpPr>
            <a:spLocks noGrp="1"/>
          </p:cNvSpPr>
          <p:nvPr>
            <p:ph type="dt" sz="half" idx="10"/>
          </p:nvPr>
        </p:nvSpPr>
        <p:spPr/>
        <p:txBody>
          <a:bodyPr/>
          <a:lstStyle>
            <a:lvl1pPr>
              <a:defRPr/>
            </a:lvl1pPr>
          </a:lstStyle>
          <a:p>
            <a:pPr>
              <a:defRPr/>
            </a:pPr>
            <a:fld id="{C7459DD6-805D-4ECD-A48F-735602F8A1F4}" type="datetime1">
              <a:rPr lang="ja-JP" altLang="en-US"/>
              <a:pPr>
                <a:defRPr/>
              </a:pPr>
              <a:t>2012/11/22</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98CCB6A6-BE29-4893-A432-4DBA0F473B77}"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965F5B87-87D4-4CE4-980D-18674783722C}" type="datetime1">
              <a:rPr lang="ja-JP" altLang="en-US"/>
              <a:pPr>
                <a:defRPr/>
              </a:pPr>
              <a:t>2012/11/22</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697AF20E-51E8-4B71-B629-81403D3B5093}"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80ED33B1-2DD3-4BB8-B2AE-D180AC5AC04A}" type="datetime1">
              <a:rPr lang="ja-JP" altLang="en-US"/>
              <a:pPr>
                <a:defRPr/>
              </a:pPr>
              <a:t>2012/11/22</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AB260F51-68A6-4CAF-AEE0-32763C4797F1}"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46673632-B319-4CDE-A0C6-57EDFE3FF2F8}" type="datetime1">
              <a:rPr lang="ja-JP" altLang="en-US"/>
              <a:pPr>
                <a:defRPr/>
              </a:pPr>
              <a:t>2012/11/22</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F94E6A81-12A5-412F-B3AC-0C05DA33CAEB}"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D6731DC-ED1B-43FF-91C4-D7E0810AF655}" type="datetime1">
              <a:rPr lang="ja-JP" altLang="en-US"/>
              <a:pPr>
                <a:defRPr/>
              </a:pPr>
              <a:t>2012/11/22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7924800" y="6416675"/>
            <a:ext cx="762000" cy="365125"/>
          </a:xfrm>
        </p:spPr>
        <p:txBody>
          <a:bodyPr/>
          <a:lstStyle>
            <a:lvl1pPr>
              <a:defRPr/>
            </a:lvl1pPr>
          </a:lstStyle>
          <a:p>
            <a:pPr>
              <a:defRPr/>
            </a:pPr>
            <a:fld id="{038A655C-D994-4D2F-AB66-7D36BE66EA9A}"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4448C79E-26D3-4273-9CC8-2B1B36C95E4E}" type="datetime1">
              <a:rPr lang="ja-JP" altLang="en-US"/>
              <a:pPr>
                <a:defRPr/>
              </a:pPr>
              <a:t>2012/11/22</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DA115C3E-C0B2-4540-A9BC-654E1399215B}"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fld id="{D5F9B6F8-262C-4B35-8C20-11393D6E5D72}" type="datetime1">
              <a:rPr lang="ja-JP" altLang="en-US"/>
              <a:pPr>
                <a:defRPr/>
              </a:pPr>
              <a:t>2012/11/22</a:t>
            </a:fld>
            <a:endParaRPr lang="ja-JP" altLang="en-US"/>
          </a:p>
        </p:txBody>
      </p:sp>
      <p:sp>
        <p:nvSpPr>
          <p:cNvPr id="8"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2"/>
          <p:cNvSpPr>
            <a:spLocks noGrp="1"/>
          </p:cNvSpPr>
          <p:nvPr>
            <p:ph type="sldNum" sz="quarter" idx="12"/>
          </p:nvPr>
        </p:nvSpPr>
        <p:spPr/>
        <p:txBody>
          <a:bodyPr/>
          <a:lstStyle>
            <a:lvl1pPr>
              <a:defRPr/>
            </a:lvl1pPr>
          </a:lstStyle>
          <a:p>
            <a:pPr>
              <a:defRPr/>
            </a:pPr>
            <a:fld id="{7FFC0CCD-A8ED-412F-B375-9B927DA6F118}"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fld id="{CA46876C-4486-4903-AD59-CE18F5EEE4A3}" type="datetime1">
              <a:rPr lang="ja-JP" altLang="en-US"/>
              <a:pPr>
                <a:defRPr/>
              </a:pPr>
              <a:t>2012/11/22</a:t>
            </a:fld>
            <a:endParaRPr lang="ja-JP" altLang="en-US"/>
          </a:p>
        </p:txBody>
      </p:sp>
      <p:sp>
        <p:nvSpPr>
          <p:cNvPr id="4"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22"/>
          <p:cNvSpPr>
            <a:spLocks noGrp="1"/>
          </p:cNvSpPr>
          <p:nvPr>
            <p:ph type="sldNum" sz="quarter" idx="12"/>
          </p:nvPr>
        </p:nvSpPr>
        <p:spPr/>
        <p:txBody>
          <a:bodyPr/>
          <a:lstStyle>
            <a:lvl1pPr>
              <a:defRPr/>
            </a:lvl1pPr>
          </a:lstStyle>
          <a:p>
            <a:pPr>
              <a:defRPr/>
            </a:pPr>
            <a:fld id="{FF68ABF4-BFCC-4823-B44A-DCDE1A807E3D}"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fld id="{999D0F94-3069-408B-9371-7EC0E168A3C0}" type="datetime1">
              <a:rPr lang="ja-JP" altLang="en-US"/>
              <a:pPr>
                <a:defRPr/>
              </a:pPr>
              <a:t>2012/11/22</a:t>
            </a:fld>
            <a:endParaRPr lang="ja-JP" altLang="en-US"/>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2"/>
          <p:cNvSpPr>
            <a:spLocks noGrp="1"/>
          </p:cNvSpPr>
          <p:nvPr>
            <p:ph type="sldNum" sz="quarter" idx="12"/>
          </p:nvPr>
        </p:nvSpPr>
        <p:spPr/>
        <p:txBody>
          <a:bodyPr/>
          <a:lstStyle>
            <a:lvl1pPr>
              <a:defRPr/>
            </a:lvl1pPr>
          </a:lstStyle>
          <a:p>
            <a:pPr>
              <a:defRPr/>
            </a:pPr>
            <a:fld id="{8D0439EC-C6A9-458E-A1AF-A5E7D27EBC3D}"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49BCFDFC-DA51-4C98-B659-9DCDB969AFAC}" type="datetime1">
              <a:rPr lang="ja-JP" altLang="en-US"/>
              <a:pPr>
                <a:defRPr/>
              </a:pPr>
              <a:t>2012/11/22</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D4697723-2E7E-4C77-8BE4-3168D602EC67}"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13"/>
          <p:cNvSpPr>
            <a:spLocks noGrp="1"/>
          </p:cNvSpPr>
          <p:nvPr>
            <p:ph type="dt" sz="half" idx="10"/>
          </p:nvPr>
        </p:nvSpPr>
        <p:spPr/>
        <p:txBody>
          <a:bodyPr/>
          <a:lstStyle>
            <a:lvl1pPr>
              <a:defRPr/>
            </a:lvl1pPr>
          </a:lstStyle>
          <a:p>
            <a:pPr>
              <a:defRPr/>
            </a:pPr>
            <a:fld id="{ED1FE9C0-D8FF-4134-94D8-219E9554611A}" type="datetime1">
              <a:rPr lang="ja-JP" altLang="en-US"/>
              <a:pPr>
                <a:defRPr/>
              </a:pPr>
              <a:t>2012/11/22</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AC18CE1F-53E0-4780-B879-9B0EC410AB5D}"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ja-JP" altLang="en-US" smtClean="0"/>
              <a:t>マスタ タイトルの書式設定</a:t>
            </a:r>
            <a:endParaRPr lang="en-US"/>
          </a:p>
        </p:txBody>
      </p:sp>
      <p:sp>
        <p:nvSpPr>
          <p:cNvPr id="1027" name="テキスト プレースホルダ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1" sz="1200">
                <a:solidFill>
                  <a:schemeClr val="tx1">
                    <a:shade val="50000"/>
                  </a:schemeClr>
                </a:solidFill>
                <a:latin typeface="+mn-lt"/>
                <a:ea typeface="+mn-ea"/>
                <a:cs typeface="+mn-cs"/>
              </a:defRPr>
            </a:lvl1pPr>
          </a:lstStyle>
          <a:p>
            <a:pPr>
              <a:defRPr/>
            </a:pPr>
            <a:fld id="{FE471853-8536-4DF4-970E-E079AEC036E9}" type="datetime1">
              <a:rPr lang="ja-JP" altLang="en-US"/>
              <a:pPr>
                <a:defRPr/>
              </a:pPr>
              <a:t>2012/11/22</a:t>
            </a:fld>
            <a:endParaRPr lang="ja-JP" altLang="en-US"/>
          </a:p>
        </p:txBody>
      </p:sp>
      <p:sp>
        <p:nvSpPr>
          <p:cNvPr id="3" name="フッター プレースホルダ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1" sz="1200">
                <a:solidFill>
                  <a:schemeClr val="tx1">
                    <a:shade val="50000"/>
                  </a:schemeClr>
                </a:solidFill>
                <a:latin typeface="+mn-lt"/>
                <a:ea typeface="+mn-ea"/>
                <a:cs typeface="+mn-cs"/>
              </a:defRPr>
            </a:lvl1pPr>
          </a:lstStyle>
          <a:p>
            <a:pPr>
              <a:defRPr/>
            </a:pPr>
            <a:endParaRPr lang="ja-JP" altLang="en-US"/>
          </a:p>
        </p:txBody>
      </p:sp>
      <p:sp>
        <p:nvSpPr>
          <p:cNvPr id="23" name="スライド番号プレースホルダ 22"/>
          <p:cNvSpPr>
            <a:spLocks noGrp="1"/>
          </p:cNvSpPr>
          <p:nvPr>
            <p:ph type="sldNum" sz="quarter" idx="4"/>
          </p:nvPr>
        </p:nvSpPr>
        <p:spPr>
          <a:xfrm>
            <a:off x="7924800" y="6416675"/>
            <a:ext cx="1004888" cy="365125"/>
          </a:xfrm>
          <a:prstGeom prst="rect">
            <a:avLst/>
          </a:prstGeom>
        </p:spPr>
        <p:txBody>
          <a:bodyPr vert="horz" lIns="0" rIns="0" anchor="b"/>
          <a:lstStyle>
            <a:lvl1pPr algn="r" eaLnBrk="1" fontAlgn="auto" latinLnBrk="0" hangingPunct="1">
              <a:spcBef>
                <a:spcPts val="0"/>
              </a:spcBef>
              <a:spcAft>
                <a:spcPts val="0"/>
              </a:spcAft>
              <a:defRPr kumimoji="1" sz="1800" baseline="0">
                <a:solidFill>
                  <a:schemeClr val="tx1">
                    <a:shade val="50000"/>
                  </a:schemeClr>
                </a:solidFill>
                <a:latin typeface="+mn-lt"/>
                <a:ea typeface="+mn-ea"/>
                <a:cs typeface="+mn-cs"/>
              </a:defRPr>
            </a:lvl1pPr>
          </a:lstStyle>
          <a:p>
            <a:pPr>
              <a:defRPr/>
            </a:pPr>
            <a:fld id="{DEAF4785-2885-4AEF-9FD4-AC399D9E3047}" type="slidenum">
              <a:rPr lang="ja-JP" altLang="en-US"/>
              <a:pPr>
                <a:defRPr/>
              </a:pPr>
              <a:t>‹#›</a:t>
            </a:fld>
            <a:endParaRPr lang="ja-JP" altLang="en-US" dirty="0"/>
          </a:p>
        </p:txBody>
      </p:sp>
    </p:spTree>
  </p:cSld>
  <p:clrMap bg1="dk1" tx1="lt1" bg2="dk2" tx2="lt2" accent1="accent1" accent2="accent2" accent3="accent3" accent4="accent4" accent5="accent5" accent6="accent6" hlink="hlink" folHlink="folHlink"/>
  <p:sldLayoutIdLst>
    <p:sldLayoutId id="2147483719" r:id="rId1"/>
    <p:sldLayoutId id="2147483718" r:id="rId2"/>
    <p:sldLayoutId id="2147483720"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hf hdr="0" ftr="0" dt="0"/>
  <p:txStyles>
    <p:titleStyle>
      <a:lvl1pPr algn="ctr" rtl="0" eaLnBrk="0" fontAlgn="base" hangingPunct="0">
        <a:spcBef>
          <a:spcPct val="0"/>
        </a:spcBef>
        <a:spcAft>
          <a:spcPct val="0"/>
        </a:spcAft>
        <a:defRPr kumimoji="1"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kumimoji="1" sz="4100" b="1">
          <a:solidFill>
            <a:schemeClr val="tx1"/>
          </a:solidFill>
          <a:latin typeface="Lucida Sans"/>
          <a:ea typeface="HG丸ｺﾞｼｯｸM-PRO" pitchFamily="50" charset="-128"/>
        </a:defRPr>
      </a:lvl2pPr>
      <a:lvl3pPr algn="ctr" rtl="0" eaLnBrk="0" fontAlgn="base" hangingPunct="0">
        <a:spcBef>
          <a:spcPct val="0"/>
        </a:spcBef>
        <a:spcAft>
          <a:spcPct val="0"/>
        </a:spcAft>
        <a:defRPr kumimoji="1" sz="4100" b="1">
          <a:solidFill>
            <a:schemeClr val="tx1"/>
          </a:solidFill>
          <a:latin typeface="Lucida Sans"/>
          <a:ea typeface="HG丸ｺﾞｼｯｸM-PRO" pitchFamily="50" charset="-128"/>
        </a:defRPr>
      </a:lvl3pPr>
      <a:lvl4pPr algn="ctr" rtl="0" eaLnBrk="0" fontAlgn="base" hangingPunct="0">
        <a:spcBef>
          <a:spcPct val="0"/>
        </a:spcBef>
        <a:spcAft>
          <a:spcPct val="0"/>
        </a:spcAft>
        <a:defRPr kumimoji="1" sz="4100" b="1">
          <a:solidFill>
            <a:schemeClr val="tx1"/>
          </a:solidFill>
          <a:latin typeface="Lucida Sans"/>
          <a:ea typeface="HG丸ｺﾞｼｯｸM-PRO" pitchFamily="50" charset="-128"/>
        </a:defRPr>
      </a:lvl4pPr>
      <a:lvl5pPr algn="ctr" rtl="0" eaLnBrk="0" fontAlgn="base" hangingPunct="0">
        <a:spcBef>
          <a:spcPct val="0"/>
        </a:spcBef>
        <a:spcAft>
          <a:spcPct val="0"/>
        </a:spcAft>
        <a:defRPr kumimoji="1" sz="4100" b="1">
          <a:solidFill>
            <a:schemeClr val="tx1"/>
          </a:solidFill>
          <a:latin typeface="Lucida Sans"/>
          <a:ea typeface="HG丸ｺﾞｼｯｸM-PRO" pitchFamily="50" charset="-128"/>
        </a:defRPr>
      </a:lvl5pPr>
      <a:lvl6pPr marL="457200" algn="ctr" rtl="0" fontAlgn="base">
        <a:spcBef>
          <a:spcPct val="0"/>
        </a:spcBef>
        <a:spcAft>
          <a:spcPct val="0"/>
        </a:spcAft>
        <a:defRPr kumimoji="1" sz="4100" b="1">
          <a:solidFill>
            <a:schemeClr val="tx1"/>
          </a:solidFill>
          <a:latin typeface="Lucida Sans"/>
          <a:ea typeface="HG丸ｺﾞｼｯｸM-PRO" pitchFamily="50" charset="-128"/>
        </a:defRPr>
      </a:lvl6pPr>
      <a:lvl7pPr marL="914400" algn="ctr" rtl="0" fontAlgn="base">
        <a:spcBef>
          <a:spcPct val="0"/>
        </a:spcBef>
        <a:spcAft>
          <a:spcPct val="0"/>
        </a:spcAft>
        <a:defRPr kumimoji="1" sz="4100" b="1">
          <a:solidFill>
            <a:schemeClr val="tx1"/>
          </a:solidFill>
          <a:latin typeface="Lucida Sans"/>
          <a:ea typeface="HG丸ｺﾞｼｯｸM-PRO" pitchFamily="50" charset="-128"/>
        </a:defRPr>
      </a:lvl7pPr>
      <a:lvl8pPr marL="1371600" algn="ctr" rtl="0" fontAlgn="base">
        <a:spcBef>
          <a:spcPct val="0"/>
        </a:spcBef>
        <a:spcAft>
          <a:spcPct val="0"/>
        </a:spcAft>
        <a:defRPr kumimoji="1" sz="4100" b="1">
          <a:solidFill>
            <a:schemeClr val="tx1"/>
          </a:solidFill>
          <a:latin typeface="Lucida Sans"/>
          <a:ea typeface="HG丸ｺﾞｼｯｸM-PRO" pitchFamily="50" charset="-128"/>
        </a:defRPr>
      </a:lvl8pPr>
      <a:lvl9pPr marL="1828800" algn="ctr" rtl="0" fontAlgn="base">
        <a:spcBef>
          <a:spcPct val="0"/>
        </a:spcBef>
        <a:spcAft>
          <a:spcPct val="0"/>
        </a:spcAft>
        <a:defRPr kumimoji="1" sz="4100" b="1">
          <a:solidFill>
            <a:schemeClr val="tx1"/>
          </a:solidFill>
          <a:latin typeface="Lucida Sans"/>
          <a:ea typeface="HG丸ｺﾞｼｯｸM-PRO" pitchFamily="50" charset="-128"/>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kumimoji="1" sz="2800" kern="1200">
          <a:solidFill>
            <a:schemeClr val="tx1"/>
          </a:solidFill>
          <a:latin typeface="+mn-lt"/>
          <a:ea typeface="+mn-ea"/>
          <a:cs typeface="HG明朝B"/>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kumimoji="1" sz="2400" kern="1200">
          <a:solidFill>
            <a:schemeClr val="tx1"/>
          </a:solidFill>
          <a:latin typeface="+mn-lt"/>
          <a:ea typeface="+mn-ea"/>
          <a:cs typeface="HG明朝B"/>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kumimoji="1" sz="2200" kern="1200">
          <a:solidFill>
            <a:schemeClr val="tx1"/>
          </a:solidFill>
          <a:latin typeface="+mn-lt"/>
          <a:ea typeface="+mn-ea"/>
          <a:cs typeface="HG明朝B"/>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kumimoji="1" sz="2000" kern="1200">
          <a:solidFill>
            <a:schemeClr val="tx1"/>
          </a:solidFill>
          <a:latin typeface="+mn-lt"/>
          <a:ea typeface="+mn-ea"/>
          <a:cs typeface="HG明朝B"/>
        </a:defRPr>
      </a:lvl4pPr>
      <a:lvl5pPr marL="1544638" indent="-182563" algn="l" rtl="0" eaLnBrk="0" fontAlgn="base" hangingPunct="0">
        <a:spcBef>
          <a:spcPct val="20000"/>
        </a:spcBef>
        <a:spcAft>
          <a:spcPct val="0"/>
        </a:spcAft>
        <a:buClr>
          <a:schemeClr val="tx1"/>
        </a:buClr>
        <a:buFont typeface="Wingdings 2" pitchFamily="18" charset="2"/>
        <a:buChar char=""/>
        <a:defRPr kumimoji="1" sz="2000" kern="1200">
          <a:solidFill>
            <a:schemeClr val="tx1"/>
          </a:solidFill>
          <a:latin typeface="+mn-lt"/>
          <a:ea typeface="+mn-ea"/>
          <a:cs typeface="HG明朝B"/>
        </a:defRPr>
      </a:lvl5pPr>
      <a:lvl6pPr marL="1764792" indent="-182880" algn="l" rtl="0" eaLnBrk="1" latinLnBrk="0" hangingPunct="1">
        <a:spcBef>
          <a:spcPct val="20000"/>
        </a:spcBef>
        <a:buClr>
          <a:schemeClr val="tx1"/>
        </a:buClr>
        <a:buFont typeface="Wingdings 3"/>
        <a:buChar char=""/>
        <a:defRPr kumimoji="1"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1"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1"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76872"/>
            <a:ext cx="8229600" cy="2074242"/>
          </a:xfrm>
        </p:spPr>
        <p:txBody>
          <a:bodyPr>
            <a:noAutofit/>
          </a:bodyPr>
          <a:lstStyle/>
          <a:p>
            <a:r>
              <a:rPr lang="ja-JP" altLang="ja-JP" sz="5400" dirty="0">
                <a:solidFill>
                  <a:srgbClr val="FFC000"/>
                </a:solidFill>
                <a:effectLst/>
              </a:rPr>
              <a:t>災害に強い農業生産基盤の整備と国土保全</a:t>
            </a:r>
            <a:endParaRPr kumimoji="1" lang="ja-JP" altLang="en-US" sz="5400" dirty="0">
              <a:solidFill>
                <a:srgbClr val="FFC000"/>
              </a:solidFill>
            </a:endParaRPr>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1</a:t>
            </a:fld>
            <a:endParaRPr lang="ja-JP" altLang="en-US" dirty="0"/>
          </a:p>
        </p:txBody>
      </p:sp>
      <p:sp>
        <p:nvSpPr>
          <p:cNvPr id="7" name="サブタイトル 2"/>
          <p:cNvSpPr txBox="1">
            <a:spLocks/>
          </p:cNvSpPr>
          <p:nvPr/>
        </p:nvSpPr>
        <p:spPr bwMode="auto">
          <a:xfrm>
            <a:off x="0" y="5143500"/>
            <a:ext cx="9144000" cy="1214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kumimoji="1" sz="2800" kern="1200">
                <a:solidFill>
                  <a:schemeClr val="tx1"/>
                </a:solidFill>
                <a:latin typeface="+mn-lt"/>
                <a:ea typeface="+mn-ea"/>
                <a:cs typeface="HG明朝B"/>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kumimoji="1" sz="2400" kern="1200">
                <a:solidFill>
                  <a:schemeClr val="tx1"/>
                </a:solidFill>
                <a:latin typeface="+mn-lt"/>
                <a:ea typeface="+mn-ea"/>
                <a:cs typeface="HG明朝B"/>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kumimoji="1" sz="2200" kern="1200">
                <a:solidFill>
                  <a:schemeClr val="tx1"/>
                </a:solidFill>
                <a:latin typeface="+mn-lt"/>
                <a:ea typeface="+mn-ea"/>
                <a:cs typeface="HG明朝B"/>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kumimoji="1" sz="2000" kern="1200">
                <a:solidFill>
                  <a:schemeClr val="tx1"/>
                </a:solidFill>
                <a:latin typeface="+mn-lt"/>
                <a:ea typeface="+mn-ea"/>
                <a:cs typeface="HG明朝B"/>
              </a:defRPr>
            </a:lvl4pPr>
            <a:lvl5pPr marL="1544638" indent="-182563" algn="l" rtl="0" eaLnBrk="0" fontAlgn="base" hangingPunct="0">
              <a:spcBef>
                <a:spcPct val="20000"/>
              </a:spcBef>
              <a:spcAft>
                <a:spcPct val="0"/>
              </a:spcAft>
              <a:buClr>
                <a:schemeClr val="tx1"/>
              </a:buClr>
              <a:buFont typeface="Wingdings 2" pitchFamily="18" charset="2"/>
              <a:buChar char=""/>
              <a:defRPr kumimoji="1" sz="2000" kern="1200">
                <a:solidFill>
                  <a:schemeClr val="tx1"/>
                </a:solidFill>
                <a:latin typeface="+mn-lt"/>
                <a:ea typeface="+mn-ea"/>
                <a:cs typeface="HG明朝B"/>
              </a:defRPr>
            </a:lvl5pPr>
            <a:lvl6pPr marL="1764792" indent="-182880" algn="l" rtl="0" eaLnBrk="1" latinLnBrk="0" hangingPunct="1">
              <a:spcBef>
                <a:spcPct val="20000"/>
              </a:spcBef>
              <a:buClr>
                <a:schemeClr val="tx1"/>
              </a:buClr>
              <a:buFont typeface="Wingdings 3"/>
              <a:buChar char=""/>
              <a:defRPr kumimoji="1"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1"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1"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1" sz="1400" kern="1200" baseline="0">
                <a:solidFill>
                  <a:schemeClr val="tx1"/>
                </a:solidFill>
                <a:latin typeface="+mn-lt"/>
                <a:ea typeface="+mn-ea"/>
                <a:cs typeface="+mn-cs"/>
              </a:defRPr>
            </a:lvl9pPr>
          </a:lstStyle>
          <a:p>
            <a:pPr marL="136525" indent="0" algn="ctr" eaLnBrk="1" hangingPunct="1">
              <a:buNone/>
            </a:pPr>
            <a:r>
              <a:rPr lang="ja-JP" altLang="en-US" b="1" dirty="0" smtClean="0">
                <a:solidFill>
                  <a:srgbClr val="85AFD1"/>
                </a:solidFill>
              </a:rPr>
              <a:t>公益社団法人農業農村工学会</a:t>
            </a:r>
            <a:endParaRPr lang="en-US" altLang="ja-JP" b="1" dirty="0" smtClean="0">
              <a:solidFill>
                <a:srgbClr val="85AFD1"/>
              </a:solidFill>
            </a:endParaRPr>
          </a:p>
          <a:p>
            <a:pPr marL="136525" indent="0" algn="ctr" eaLnBrk="1" hangingPunct="1">
              <a:buNone/>
            </a:pPr>
            <a:r>
              <a:rPr lang="ja-JP" altLang="en-US" b="1" dirty="0" smtClean="0">
                <a:solidFill>
                  <a:srgbClr val="85AFD1"/>
                </a:solidFill>
              </a:rPr>
              <a:t>塩沢　昌</a:t>
            </a:r>
          </a:p>
        </p:txBody>
      </p:sp>
      <p:sp>
        <p:nvSpPr>
          <p:cNvPr id="8" name="サブタイトル 2"/>
          <p:cNvSpPr txBox="1">
            <a:spLocks/>
          </p:cNvSpPr>
          <p:nvPr/>
        </p:nvSpPr>
        <p:spPr>
          <a:xfrm>
            <a:off x="0" y="714375"/>
            <a:ext cx="9144000" cy="1000125"/>
          </a:xfrm>
          <a:prstGeom prst="rect">
            <a:avLst/>
          </a:prstGeom>
        </p:spPr>
        <p:txBody>
          <a:bodyPr>
            <a:normAutofit/>
          </a:bodyPr>
          <a:lstStyle/>
          <a:p>
            <a:pPr algn="ctr" fontAlgn="auto">
              <a:spcBef>
                <a:spcPct val="20000"/>
              </a:spcBef>
              <a:spcAft>
                <a:spcPts val="0"/>
              </a:spcAft>
              <a:buFont typeface="Arial" pitchFamily="34" charset="0"/>
              <a:buNone/>
              <a:defRPr/>
            </a:pPr>
            <a:r>
              <a:rPr lang="ja-JP" altLang="en-US" sz="2400" dirty="0" smtClean="0">
                <a:solidFill>
                  <a:schemeClr val="tx1">
                    <a:tint val="75000"/>
                  </a:schemeClr>
                </a:solidFill>
                <a:latin typeface="+mn-lt"/>
                <a:ea typeface="+mn-ea"/>
              </a:rPr>
              <a:t>日本学術会議主催 学術フォーラム</a:t>
            </a:r>
            <a:endParaRPr lang="en-US" altLang="ja-JP" sz="2400" dirty="0">
              <a:solidFill>
                <a:schemeClr val="tx1">
                  <a:tint val="75000"/>
                </a:schemeClr>
              </a:solidFill>
              <a:latin typeface="+mn-lt"/>
              <a:ea typeface="+mn-ea"/>
            </a:endParaRPr>
          </a:p>
          <a:p>
            <a:pPr algn="ctr" fontAlgn="auto">
              <a:lnSpc>
                <a:spcPts val="3000"/>
              </a:lnSpc>
              <a:spcBef>
                <a:spcPct val="20000"/>
              </a:spcBef>
              <a:spcAft>
                <a:spcPts val="0"/>
              </a:spcAft>
              <a:buFont typeface="Arial" pitchFamily="34" charset="0"/>
              <a:buNone/>
              <a:defRPr/>
            </a:pPr>
            <a:r>
              <a:rPr lang="ja-JP" altLang="en-US" sz="3200" dirty="0" smtClean="0">
                <a:solidFill>
                  <a:schemeClr val="tx1">
                    <a:tint val="75000"/>
                  </a:schemeClr>
                </a:solidFill>
                <a:latin typeface="+mn-lt"/>
                <a:ea typeface="+mn-ea"/>
              </a:rPr>
              <a:t>巨大災害から生命と国土を護る</a:t>
            </a:r>
            <a:endParaRPr lang="ja-JP" altLang="en-US" sz="3200" dirty="0">
              <a:solidFill>
                <a:schemeClr val="tx1">
                  <a:tint val="75000"/>
                </a:schemeClr>
              </a:solidFill>
              <a:latin typeface="+mn-lt"/>
              <a:ea typeface="+mn-ea"/>
            </a:endParaRPr>
          </a:p>
        </p:txBody>
      </p:sp>
    </p:spTree>
    <p:extLst>
      <p:ext uri="{BB962C8B-B14F-4D97-AF65-F5344CB8AC3E}">
        <p14:creationId xmlns:p14="http://schemas.microsoft.com/office/powerpoint/2010/main" val="1249939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7849"/>
            <a:ext cx="8229600" cy="1143000"/>
          </a:xfrm>
        </p:spPr>
        <p:txBody>
          <a:bodyPr>
            <a:normAutofit/>
          </a:bodyPr>
          <a:lstStyle/>
          <a:p>
            <a:r>
              <a:rPr kumimoji="1" lang="ja-JP" altLang="en-US" dirty="0" smtClean="0"/>
              <a:t>基幹水利施設の経年的劣化</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10</a:t>
            </a:fld>
            <a:endParaRPr lang="ja-JP" altLang="en-US" dirty="0"/>
          </a:p>
        </p:txBody>
      </p:sp>
      <p:pic>
        <p:nvPicPr>
          <p:cNvPr id="5" name="Picture 3"/>
          <p:cNvPicPr>
            <a:picLocks noGrp="1" noChangeAspect="1" noChangeArrowheads="1"/>
          </p:cNvPicPr>
          <p:nvPr>
            <p:ph idx="1"/>
          </p:nvPr>
        </p:nvPicPr>
        <p:blipFill>
          <a:blip r:embed="rId2" cstate="print">
            <a:duotone>
              <a:prstClr val="black"/>
              <a:srgbClr val="D9C3A5">
                <a:tint val="50000"/>
                <a:satMod val="180000"/>
              </a:srgbClr>
            </a:duotone>
          </a:blip>
          <a:srcRect/>
          <a:stretch>
            <a:fillRect/>
          </a:stretch>
        </p:blipFill>
        <p:spPr bwMode="auto">
          <a:xfrm>
            <a:off x="539552" y="2132856"/>
            <a:ext cx="8064896" cy="4475279"/>
          </a:xfrm>
          <a:prstGeom prst="rect">
            <a:avLst/>
          </a:prstGeom>
          <a:noFill/>
          <a:ln w="9525">
            <a:noFill/>
            <a:miter lim="800000"/>
            <a:headEnd/>
            <a:tailEnd/>
          </a:ln>
          <a:effectLst/>
        </p:spPr>
      </p:pic>
      <p:sp>
        <p:nvSpPr>
          <p:cNvPr id="6" name="テキスト ボックス 5"/>
          <p:cNvSpPr txBox="1"/>
          <p:nvPr/>
        </p:nvSpPr>
        <p:spPr>
          <a:xfrm>
            <a:off x="251520" y="1393612"/>
            <a:ext cx="8640960" cy="523220"/>
          </a:xfrm>
          <a:prstGeom prst="rect">
            <a:avLst/>
          </a:prstGeom>
          <a:noFill/>
        </p:spPr>
        <p:txBody>
          <a:bodyPr wrap="square" rtlCol="0">
            <a:spAutoFit/>
          </a:bodyPr>
          <a:lstStyle/>
          <a:p>
            <a:r>
              <a:rPr lang="ja-JP" altLang="en-US" sz="2800" dirty="0">
                <a:latin typeface="+mn-ea"/>
                <a:ea typeface="+mn-ea"/>
              </a:rPr>
              <a:t>近年</a:t>
            </a:r>
            <a:r>
              <a:rPr lang="en-US" altLang="ja-JP" sz="2800" dirty="0">
                <a:latin typeface="+mn-ea"/>
                <a:ea typeface="+mn-ea"/>
              </a:rPr>
              <a:t>,</a:t>
            </a:r>
            <a:r>
              <a:rPr lang="ja-JP" altLang="en-US" sz="2800" dirty="0">
                <a:latin typeface="+mn-ea"/>
                <a:ea typeface="+mn-ea"/>
              </a:rPr>
              <a:t>耐用年数を超過した</a:t>
            </a:r>
            <a:r>
              <a:rPr lang="ja-JP" altLang="en-US" sz="2800" dirty="0" smtClean="0">
                <a:latin typeface="+mn-ea"/>
                <a:ea typeface="+mn-ea"/>
              </a:rPr>
              <a:t>基幹水利施設が大幅</a:t>
            </a:r>
            <a:r>
              <a:rPr lang="ja-JP" altLang="en-US" sz="2800" dirty="0">
                <a:latin typeface="+mn-ea"/>
                <a:ea typeface="+mn-ea"/>
              </a:rPr>
              <a:t>に増加</a:t>
            </a:r>
            <a:r>
              <a:rPr lang="ja-JP" altLang="en-US" sz="2800" dirty="0" smtClean="0">
                <a:latin typeface="+mn-ea"/>
                <a:ea typeface="+mn-ea"/>
              </a:rPr>
              <a:t>。</a:t>
            </a:r>
            <a:endParaRPr kumimoji="1" lang="ja-JP" altLang="en-US" sz="2800" dirty="0"/>
          </a:p>
        </p:txBody>
      </p:sp>
    </p:spTree>
    <p:extLst>
      <p:ext uri="{BB962C8B-B14F-4D97-AF65-F5344CB8AC3E}">
        <p14:creationId xmlns:p14="http://schemas.microsoft.com/office/powerpoint/2010/main" val="1894498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2392" y="44624"/>
            <a:ext cx="8229600" cy="850106"/>
          </a:xfrm>
        </p:spPr>
        <p:txBody>
          <a:bodyPr>
            <a:normAutofit/>
          </a:bodyPr>
          <a:lstStyle/>
          <a:p>
            <a:r>
              <a:rPr kumimoji="1" lang="ja-JP" altLang="en-US" dirty="0" smtClean="0"/>
              <a:t>被災経験を活かす農村</a:t>
            </a:r>
            <a:endParaRPr kumimoji="1" lang="ja-JP" alt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5289" y="2277968"/>
            <a:ext cx="5593135" cy="441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11</a:t>
            </a:fld>
            <a:endParaRPr lang="ja-JP" alt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377" y="2329315"/>
            <a:ext cx="1544884" cy="113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839" y="4035888"/>
            <a:ext cx="2414483" cy="149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4149081"/>
            <a:ext cx="2083600" cy="139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467544" y="932527"/>
            <a:ext cx="8280920" cy="1200329"/>
          </a:xfrm>
          <a:prstGeom prst="rect">
            <a:avLst/>
          </a:prstGeom>
          <a:noFill/>
        </p:spPr>
        <p:txBody>
          <a:bodyPr wrap="square" rtlCol="0">
            <a:spAutoFit/>
          </a:bodyPr>
          <a:lstStyle/>
          <a:p>
            <a:r>
              <a:rPr lang="ja-JP" altLang="en-US" sz="2400" dirty="0"/>
              <a:t>災害と向き合ってきた地域の地理と歴史を踏まえ</a:t>
            </a:r>
            <a:r>
              <a:rPr lang="ja-JP" altLang="en-US" sz="2400" dirty="0" smtClean="0"/>
              <a:t>、継続的</a:t>
            </a:r>
            <a:r>
              <a:rPr lang="ja-JP" altLang="en-US" sz="2400" dirty="0"/>
              <a:t>に農業が営める条件を</a:t>
            </a:r>
            <a:r>
              <a:rPr lang="ja-JP" altLang="en-US" sz="2400" dirty="0" smtClean="0"/>
              <a:t>整備し、住民が共同して地域を管理することで減災社会が実現し国土保全に貢献する。</a:t>
            </a:r>
            <a:endParaRPr kumimoji="1" lang="ja-JP" altLang="en-US" sz="2400" dirty="0"/>
          </a:p>
        </p:txBody>
      </p:sp>
      <p:sp>
        <p:nvSpPr>
          <p:cNvPr id="10" name="テキスト ボックス 9"/>
          <p:cNvSpPr txBox="1"/>
          <p:nvPr/>
        </p:nvSpPr>
        <p:spPr>
          <a:xfrm>
            <a:off x="6516216" y="5541802"/>
            <a:ext cx="2492990" cy="646331"/>
          </a:xfrm>
          <a:prstGeom prst="rect">
            <a:avLst/>
          </a:prstGeom>
          <a:solidFill>
            <a:srgbClr val="00B050"/>
          </a:solidFill>
        </p:spPr>
        <p:txBody>
          <a:bodyPr wrap="none" rtlCol="0">
            <a:spAutoFit/>
          </a:bodyPr>
          <a:lstStyle/>
          <a:p>
            <a:r>
              <a:rPr kumimoji="1" lang="ja-JP" altLang="en-US" dirty="0" smtClean="0"/>
              <a:t>地すべり・山腹崩壊</a:t>
            </a:r>
            <a:endParaRPr kumimoji="1" lang="en-US" altLang="ja-JP" dirty="0" smtClean="0"/>
          </a:p>
          <a:p>
            <a:r>
              <a:rPr lang="ja-JP" altLang="en-US" dirty="0" smtClean="0"/>
              <a:t>危険地域の指定と管理</a:t>
            </a:r>
            <a:endParaRPr kumimoji="1" lang="ja-JP" altLang="en-US" dirty="0"/>
          </a:p>
        </p:txBody>
      </p:sp>
      <p:sp>
        <p:nvSpPr>
          <p:cNvPr id="11" name="テキスト ボックス 10"/>
          <p:cNvSpPr txBox="1"/>
          <p:nvPr/>
        </p:nvSpPr>
        <p:spPr>
          <a:xfrm>
            <a:off x="6539516" y="3263776"/>
            <a:ext cx="2262158" cy="646331"/>
          </a:xfrm>
          <a:prstGeom prst="rect">
            <a:avLst/>
          </a:prstGeom>
          <a:solidFill>
            <a:srgbClr val="00B050"/>
          </a:solidFill>
        </p:spPr>
        <p:txBody>
          <a:bodyPr wrap="none" rtlCol="0">
            <a:spAutoFit/>
          </a:bodyPr>
          <a:lstStyle/>
          <a:p>
            <a:r>
              <a:rPr kumimoji="1" lang="ja-JP" altLang="en-US" dirty="0" smtClean="0"/>
              <a:t>ダム・ため池の管理</a:t>
            </a:r>
            <a:endParaRPr kumimoji="1" lang="en-US" altLang="ja-JP" dirty="0" smtClean="0"/>
          </a:p>
          <a:p>
            <a:r>
              <a:rPr lang="ja-JP" altLang="en-US" dirty="0" smtClean="0"/>
              <a:t>／決壊時の避難訓練</a:t>
            </a:r>
            <a:endParaRPr kumimoji="1" lang="ja-JP" altLang="en-US" dirty="0"/>
          </a:p>
        </p:txBody>
      </p:sp>
      <p:sp>
        <p:nvSpPr>
          <p:cNvPr id="12" name="テキスト ボックス 11"/>
          <p:cNvSpPr txBox="1"/>
          <p:nvPr/>
        </p:nvSpPr>
        <p:spPr>
          <a:xfrm>
            <a:off x="982002" y="5122176"/>
            <a:ext cx="4108817" cy="369332"/>
          </a:xfrm>
          <a:prstGeom prst="rect">
            <a:avLst/>
          </a:prstGeom>
          <a:solidFill>
            <a:srgbClr val="00B050"/>
          </a:solidFill>
        </p:spPr>
        <p:txBody>
          <a:bodyPr wrap="none" rtlCol="0">
            <a:spAutoFit/>
          </a:bodyPr>
          <a:lstStyle/>
          <a:p>
            <a:r>
              <a:rPr kumimoji="1" lang="ja-JP" altLang="en-US" dirty="0" smtClean="0"/>
              <a:t>排水機場の機能維持／広域湛水の回避</a:t>
            </a:r>
            <a:endParaRPr kumimoji="1" lang="ja-JP" altLang="en-US" dirty="0"/>
          </a:p>
        </p:txBody>
      </p:sp>
      <p:sp>
        <p:nvSpPr>
          <p:cNvPr id="13" name="テキスト ボックス 12"/>
          <p:cNvSpPr txBox="1"/>
          <p:nvPr/>
        </p:nvSpPr>
        <p:spPr>
          <a:xfrm>
            <a:off x="1862986" y="3607708"/>
            <a:ext cx="2492990" cy="369332"/>
          </a:xfrm>
          <a:prstGeom prst="rect">
            <a:avLst/>
          </a:prstGeom>
          <a:solidFill>
            <a:srgbClr val="00B050"/>
          </a:solidFill>
        </p:spPr>
        <p:txBody>
          <a:bodyPr wrap="none" rtlCol="0">
            <a:spAutoFit/>
          </a:bodyPr>
          <a:lstStyle/>
          <a:p>
            <a:r>
              <a:rPr kumimoji="1" lang="ja-JP" altLang="en-US" dirty="0" smtClean="0"/>
              <a:t>農地や水路の保全管理</a:t>
            </a:r>
            <a:endParaRPr kumimoji="1" lang="ja-JP" altLang="en-US" dirty="0"/>
          </a:p>
        </p:txBody>
      </p:sp>
      <p:sp>
        <p:nvSpPr>
          <p:cNvPr id="14" name="テキスト ボックス 13"/>
          <p:cNvSpPr txBox="1"/>
          <p:nvPr/>
        </p:nvSpPr>
        <p:spPr>
          <a:xfrm>
            <a:off x="4340875" y="4432920"/>
            <a:ext cx="3185487" cy="369332"/>
          </a:xfrm>
          <a:prstGeom prst="rect">
            <a:avLst/>
          </a:prstGeom>
          <a:solidFill>
            <a:srgbClr val="00B050"/>
          </a:solidFill>
        </p:spPr>
        <p:txBody>
          <a:bodyPr wrap="none" rtlCol="0">
            <a:spAutoFit/>
          </a:bodyPr>
          <a:lstStyle/>
          <a:p>
            <a:r>
              <a:rPr kumimoji="1" lang="ja-JP" altLang="en-US" dirty="0" smtClean="0"/>
              <a:t>地盤沈下・液状化の原因対策</a:t>
            </a:r>
            <a:endParaRPr kumimoji="1" lang="ja-JP" altLang="en-US" dirty="0"/>
          </a:p>
        </p:txBody>
      </p:sp>
      <p:sp>
        <p:nvSpPr>
          <p:cNvPr id="16" name="テキスト ボックス 15"/>
          <p:cNvSpPr txBox="1"/>
          <p:nvPr/>
        </p:nvSpPr>
        <p:spPr>
          <a:xfrm>
            <a:off x="683568" y="6207080"/>
            <a:ext cx="4108817" cy="369332"/>
          </a:xfrm>
          <a:prstGeom prst="rect">
            <a:avLst/>
          </a:prstGeom>
          <a:solidFill>
            <a:srgbClr val="00B050"/>
          </a:solidFill>
        </p:spPr>
        <p:txBody>
          <a:bodyPr wrap="none" rtlCol="0">
            <a:spAutoFit/>
          </a:bodyPr>
          <a:lstStyle/>
          <a:p>
            <a:r>
              <a:rPr kumimoji="1" lang="ja-JP" altLang="en-US" dirty="0" smtClean="0"/>
              <a:t>豊かなソーシャル・キャピタルの維持</a:t>
            </a:r>
            <a:endParaRPr kumimoji="1" lang="ja-JP" altLang="en-US" dirty="0"/>
          </a:p>
        </p:txBody>
      </p:sp>
    </p:spTree>
    <p:extLst>
      <p:ext uri="{BB962C8B-B14F-4D97-AF65-F5344CB8AC3E}">
        <p14:creationId xmlns:p14="http://schemas.microsoft.com/office/powerpoint/2010/main" val="295733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1143000"/>
          </a:xfrm>
        </p:spPr>
        <p:txBody>
          <a:bodyPr/>
          <a:lstStyle/>
          <a:p>
            <a:r>
              <a:rPr kumimoji="1" lang="ja-JP" altLang="en-US" dirty="0" smtClean="0"/>
              <a:t>巨大災害から生命と国土を護る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12</a:t>
            </a:fld>
            <a:endParaRPr lang="ja-JP" altLang="en-US" dirty="0"/>
          </a:p>
        </p:txBody>
      </p:sp>
      <p:sp>
        <p:nvSpPr>
          <p:cNvPr id="5" name="テキスト ボックス 4"/>
          <p:cNvSpPr txBox="1"/>
          <p:nvPr/>
        </p:nvSpPr>
        <p:spPr>
          <a:xfrm>
            <a:off x="899592" y="2276872"/>
            <a:ext cx="7560840" cy="2677656"/>
          </a:xfrm>
          <a:prstGeom prst="rect">
            <a:avLst/>
          </a:prstGeom>
          <a:noFill/>
        </p:spPr>
        <p:txBody>
          <a:bodyPr wrap="square" rtlCol="0">
            <a:spAutoFit/>
          </a:bodyPr>
          <a:lstStyle/>
          <a:p>
            <a:r>
              <a:rPr kumimoji="1" lang="ja-JP" altLang="en-US" sz="2800" dirty="0" smtClean="0"/>
              <a:t>・東北の復興は始まったばかり。解決すべき</a:t>
            </a:r>
            <a:endParaRPr kumimoji="1" lang="en-US" altLang="ja-JP" sz="2800" dirty="0" smtClean="0"/>
          </a:p>
          <a:p>
            <a:r>
              <a:rPr lang="ja-JP" altLang="en-US" sz="2800" dirty="0"/>
              <a:t>　</a:t>
            </a:r>
            <a:r>
              <a:rPr kumimoji="1" lang="ja-JP" altLang="en-US" sz="2800" dirty="0" smtClean="0"/>
              <a:t>技術的課題も多く残されている。</a:t>
            </a:r>
            <a:endParaRPr kumimoji="1" lang="en-US" altLang="ja-JP" sz="2800" dirty="0" smtClean="0"/>
          </a:p>
          <a:p>
            <a:endParaRPr lang="en-US" altLang="ja-JP" sz="2800" dirty="0"/>
          </a:p>
          <a:p>
            <a:r>
              <a:rPr lang="ja-JP" altLang="en-US" sz="2800" dirty="0" smtClean="0"/>
              <a:t>・想定される巨大災害に備え、知の総合化と</a:t>
            </a:r>
            <a:endParaRPr lang="en-US" altLang="ja-JP" sz="2800" dirty="0" smtClean="0"/>
          </a:p>
          <a:p>
            <a:r>
              <a:rPr lang="ja-JP" altLang="en-US" sz="2800" dirty="0"/>
              <a:t>　</a:t>
            </a:r>
            <a:r>
              <a:rPr lang="ja-JP" altLang="en-US" sz="2800" dirty="0" smtClean="0"/>
              <a:t>政策提言に向けて、関係学会が連携した活</a:t>
            </a:r>
            <a:endParaRPr lang="en-US" altLang="ja-JP" sz="2800" dirty="0" smtClean="0"/>
          </a:p>
          <a:p>
            <a:r>
              <a:rPr lang="ja-JP" altLang="en-US" sz="2800" dirty="0"/>
              <a:t>　</a:t>
            </a:r>
            <a:r>
              <a:rPr lang="ja-JP" altLang="en-US" sz="2800" dirty="0" smtClean="0"/>
              <a:t>動の継続が望まれる。</a:t>
            </a:r>
            <a:endParaRPr kumimoji="1" lang="ja-JP" altLang="en-US" sz="2800" dirty="0"/>
          </a:p>
        </p:txBody>
      </p:sp>
    </p:spTree>
    <p:extLst>
      <p:ext uri="{BB962C8B-B14F-4D97-AF65-F5344CB8AC3E}">
        <p14:creationId xmlns:p14="http://schemas.microsoft.com/office/powerpoint/2010/main" val="1223593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fontScale="90000"/>
          </a:bodyPr>
          <a:lstStyle/>
          <a:p>
            <a:r>
              <a:rPr kumimoji="1" lang="ja-JP" altLang="en-US" dirty="0" smtClean="0"/>
              <a:t>東日本大震災における</a:t>
            </a:r>
            <a:r>
              <a:rPr kumimoji="1" lang="en-US" altLang="ja-JP" dirty="0" smtClean="0"/>
              <a:t/>
            </a:r>
            <a:br>
              <a:rPr kumimoji="1" lang="en-US" altLang="ja-JP" dirty="0" smtClean="0"/>
            </a:br>
            <a:r>
              <a:rPr kumimoji="1" lang="ja-JP" altLang="en-US" dirty="0" smtClean="0"/>
              <a:t>農地･農業用施設の被災</a:t>
            </a:r>
            <a:endParaRPr kumimoji="1" lang="ja-JP" altLang="en-US" dirty="0"/>
          </a:p>
        </p:txBody>
      </p:sp>
      <p:pic>
        <p:nvPicPr>
          <p:cNvPr id="9728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auto">
          <a:xfrm>
            <a:off x="457200" y="4824965"/>
            <a:ext cx="8229600" cy="191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2</a:t>
            </a:fld>
            <a:endParaRPr lang="ja-JP" altLang="en-US" dirty="0"/>
          </a:p>
        </p:txBody>
      </p:sp>
      <p:pic>
        <p:nvPicPr>
          <p:cNvPr id="7" name="Picture 2"/>
          <p:cNvPicPr>
            <a:picLocks noChangeAspect="1" noChangeArrowheads="1"/>
          </p:cNvPicPr>
          <p:nvPr/>
        </p:nvPicPr>
        <p:blipFill>
          <a:blip r:embed="rId4" cstate="print"/>
          <a:srcRect/>
          <a:stretch>
            <a:fillRect/>
          </a:stretch>
        </p:blipFill>
        <p:spPr bwMode="auto">
          <a:xfrm>
            <a:off x="6473440" y="2157145"/>
            <a:ext cx="1798063" cy="2541551"/>
          </a:xfrm>
          <a:prstGeom prst="rect">
            <a:avLst/>
          </a:prstGeom>
          <a:noFill/>
          <a:ln w="9525">
            <a:noFill/>
            <a:miter lim="800000"/>
            <a:headEnd/>
            <a:tailEnd/>
          </a:ln>
          <a:effectLst/>
        </p:spPr>
      </p:pic>
      <p:sp>
        <p:nvSpPr>
          <p:cNvPr id="9" name="正方形/長方形 8"/>
          <p:cNvSpPr/>
          <p:nvPr/>
        </p:nvSpPr>
        <p:spPr>
          <a:xfrm>
            <a:off x="6541616" y="2210041"/>
            <a:ext cx="432048" cy="216024"/>
          </a:xfrm>
          <a:prstGeom prst="rect">
            <a:avLst/>
          </a:prstGeom>
          <a:solidFill>
            <a:srgbClr val="B2D59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1 (枠付き) 9"/>
          <p:cNvSpPr/>
          <p:nvPr/>
        </p:nvSpPr>
        <p:spPr>
          <a:xfrm>
            <a:off x="7018200" y="1340768"/>
            <a:ext cx="1800200" cy="648072"/>
          </a:xfrm>
          <a:prstGeom prst="borderCallout1">
            <a:avLst>
              <a:gd name="adj1" fmla="val 106876"/>
              <a:gd name="adj2" fmla="val 63600"/>
              <a:gd name="adj3" fmla="val 201517"/>
              <a:gd name="adj4" fmla="val 59474"/>
            </a:avLst>
          </a:prstGeom>
          <a:solidFill>
            <a:schemeClr val="bg1"/>
          </a:solidFill>
          <a:ln w="317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lang="ja-JP" altLang="en-US" sz="1400" b="1" spc="-150" dirty="0" smtClean="0">
                <a:solidFill>
                  <a:schemeClr val="accent3">
                    <a:lumMod val="40000"/>
                    <a:lumOff val="60000"/>
                  </a:schemeClr>
                </a:solidFill>
                <a:latin typeface="ＭＳ 明朝" pitchFamily="17" charset="-128"/>
                <a:ea typeface="ＭＳ 明朝" pitchFamily="17" charset="-128"/>
              </a:rPr>
              <a:t>津波による田畑の流失</a:t>
            </a:r>
            <a:endParaRPr lang="en-US" altLang="ja-JP" sz="1400" b="1" spc="-150" dirty="0" smtClean="0">
              <a:solidFill>
                <a:schemeClr val="accent3">
                  <a:lumMod val="40000"/>
                  <a:lumOff val="60000"/>
                </a:schemeClr>
              </a:solidFill>
              <a:latin typeface="ＭＳ 明朝" pitchFamily="17" charset="-128"/>
              <a:ea typeface="ＭＳ 明朝" pitchFamily="17" charset="-128"/>
            </a:endParaRPr>
          </a:p>
          <a:p>
            <a:pPr algn="ctr"/>
            <a:r>
              <a:rPr lang="ja-JP" altLang="en-US" sz="1400" b="1" spc="-150" dirty="0" smtClean="0">
                <a:solidFill>
                  <a:schemeClr val="accent3">
                    <a:lumMod val="40000"/>
                    <a:lumOff val="60000"/>
                  </a:schemeClr>
                </a:solidFill>
                <a:latin typeface="ＭＳ 明朝" pitchFamily="17" charset="-128"/>
                <a:ea typeface="ＭＳ 明朝" pitchFamily="17" charset="-128"/>
              </a:rPr>
              <a:t>・冠水被害（６県）</a:t>
            </a:r>
            <a:endParaRPr lang="ja-JP" altLang="en-US" sz="1400" b="1" spc="-150" dirty="0">
              <a:solidFill>
                <a:schemeClr val="accent3">
                  <a:lumMod val="40000"/>
                  <a:lumOff val="60000"/>
                </a:schemeClr>
              </a:solidFill>
              <a:latin typeface="ＭＳ 明朝" pitchFamily="17" charset="-128"/>
              <a:ea typeface="ＭＳ 明朝" pitchFamily="17" charset="-128"/>
            </a:endParaRPr>
          </a:p>
        </p:txBody>
      </p:sp>
      <p:sp>
        <p:nvSpPr>
          <p:cNvPr id="8" name="テキスト ボックス 7"/>
          <p:cNvSpPr txBox="1"/>
          <p:nvPr/>
        </p:nvSpPr>
        <p:spPr>
          <a:xfrm>
            <a:off x="6450946" y="2186861"/>
            <a:ext cx="1145390" cy="954107"/>
          </a:xfrm>
          <a:prstGeom prst="rect">
            <a:avLst/>
          </a:prstGeom>
          <a:noFill/>
        </p:spPr>
        <p:txBody>
          <a:bodyPr wrap="square" rtlCol="0">
            <a:spAutoFit/>
          </a:bodyPr>
          <a:lstStyle/>
          <a:p>
            <a:r>
              <a:rPr lang="ja-JP" altLang="en-US" sz="1400" b="1" dirty="0" smtClean="0">
                <a:latin typeface="ＭＳ 明朝" pitchFamily="17" charset="-128"/>
                <a:ea typeface="ＭＳ 明朝" pitchFamily="17" charset="-128"/>
              </a:rPr>
              <a:t>　　　</a:t>
            </a:r>
            <a:r>
              <a:rPr kumimoji="1" lang="ja-JP" altLang="en-US" sz="1400" b="1" dirty="0" smtClean="0">
                <a:latin typeface="ＭＳ 明朝" pitchFamily="17" charset="-128"/>
                <a:ea typeface="ＭＳ 明朝" pitchFamily="17" charset="-128"/>
              </a:rPr>
              <a:t>　</a:t>
            </a:r>
            <a:endParaRPr kumimoji="1" lang="en-US" altLang="ja-JP" sz="1400" b="1" dirty="0" smtClean="0">
              <a:latin typeface="ＭＳ 明朝" pitchFamily="17" charset="-128"/>
              <a:ea typeface="ＭＳ 明朝" pitchFamily="17" charset="-128"/>
            </a:endParaRPr>
          </a:p>
          <a:p>
            <a:r>
              <a:rPr kumimoji="1" lang="ja-JP" altLang="en-US" sz="1400" b="1" dirty="0" smtClean="0">
                <a:solidFill>
                  <a:schemeClr val="accent2">
                    <a:lumMod val="75000"/>
                  </a:schemeClr>
                </a:solidFill>
                <a:latin typeface="ＭＳ 明朝" pitchFamily="17" charset="-128"/>
                <a:ea typeface="ＭＳ 明朝" pitchFamily="17" charset="-128"/>
              </a:rPr>
              <a:t>震災による被害が確認された</a:t>
            </a:r>
            <a:r>
              <a:rPr kumimoji="1" lang="en-US" altLang="ja-JP" sz="1400" b="1" dirty="0" smtClean="0">
                <a:solidFill>
                  <a:schemeClr val="accent2">
                    <a:lumMod val="75000"/>
                  </a:schemeClr>
                </a:solidFill>
                <a:latin typeface="ＭＳ 明朝" pitchFamily="17" charset="-128"/>
                <a:ea typeface="ＭＳ 明朝" pitchFamily="17" charset="-128"/>
              </a:rPr>
              <a:t>16</a:t>
            </a:r>
            <a:r>
              <a:rPr kumimoji="1" lang="ja-JP" altLang="en-US" sz="1400" b="1" dirty="0" smtClean="0">
                <a:solidFill>
                  <a:schemeClr val="accent2">
                    <a:lumMod val="75000"/>
                  </a:schemeClr>
                </a:solidFill>
                <a:latin typeface="ＭＳ 明朝" pitchFamily="17" charset="-128"/>
                <a:ea typeface="ＭＳ 明朝" pitchFamily="17" charset="-128"/>
              </a:rPr>
              <a:t>県</a:t>
            </a:r>
            <a:endParaRPr kumimoji="1" lang="ja-JP" altLang="en-US" sz="1400" b="1" dirty="0">
              <a:solidFill>
                <a:schemeClr val="accent2">
                  <a:lumMod val="75000"/>
                </a:schemeClr>
              </a:solidFill>
              <a:latin typeface="ＭＳ 明朝" pitchFamily="17" charset="-128"/>
              <a:ea typeface="ＭＳ 明朝" pitchFamily="17" charset="-128"/>
            </a:endParaRPr>
          </a:p>
        </p:txBody>
      </p:sp>
      <p:sp>
        <p:nvSpPr>
          <p:cNvPr id="5" name="テキスト ボックス 4"/>
          <p:cNvSpPr txBox="1"/>
          <p:nvPr/>
        </p:nvSpPr>
        <p:spPr>
          <a:xfrm>
            <a:off x="323528" y="1842671"/>
            <a:ext cx="6063918" cy="2215991"/>
          </a:xfrm>
          <a:prstGeom prst="rect">
            <a:avLst/>
          </a:prstGeom>
          <a:noFill/>
        </p:spPr>
        <p:txBody>
          <a:bodyPr wrap="square" rtlCol="0">
            <a:spAutoFit/>
          </a:bodyPr>
          <a:lstStyle/>
          <a:p>
            <a:r>
              <a:rPr lang="ja-JP" altLang="en-US" sz="2400" dirty="0">
                <a:latin typeface="+mn-ea"/>
                <a:ea typeface="+mn-ea"/>
              </a:rPr>
              <a:t>津波により約</a:t>
            </a:r>
            <a:r>
              <a:rPr lang="en-US" altLang="ja-JP" sz="2400" dirty="0">
                <a:latin typeface="+mn-ea"/>
                <a:ea typeface="+mn-ea"/>
              </a:rPr>
              <a:t>2</a:t>
            </a:r>
            <a:r>
              <a:rPr lang="ja-JP" altLang="en-US" sz="2400" dirty="0">
                <a:latin typeface="+mn-ea"/>
                <a:ea typeface="+mn-ea"/>
              </a:rPr>
              <a:t>万</a:t>
            </a:r>
            <a:r>
              <a:rPr lang="en-US" altLang="ja-JP" sz="2400" dirty="0">
                <a:latin typeface="+mn-ea"/>
                <a:ea typeface="+mn-ea"/>
              </a:rPr>
              <a:t>4</a:t>
            </a:r>
            <a:r>
              <a:rPr lang="ja-JP" altLang="en-US" sz="2400" dirty="0">
                <a:latin typeface="+mn-ea"/>
                <a:ea typeface="+mn-ea"/>
              </a:rPr>
              <a:t>千</a:t>
            </a:r>
            <a:r>
              <a:rPr lang="en-US" altLang="ja-JP" sz="2400" dirty="0">
                <a:latin typeface="+mn-ea"/>
                <a:ea typeface="+mn-ea"/>
              </a:rPr>
              <a:t>ha</a:t>
            </a:r>
            <a:r>
              <a:rPr lang="ja-JP" altLang="en-US" sz="2400" dirty="0">
                <a:latin typeface="+mn-ea"/>
                <a:ea typeface="+mn-ea"/>
              </a:rPr>
              <a:t>の</a:t>
            </a:r>
            <a:r>
              <a:rPr lang="ja-JP" altLang="en-US" sz="2400" dirty="0" smtClean="0">
                <a:latin typeface="+mn-ea"/>
                <a:ea typeface="+mn-ea"/>
              </a:rPr>
              <a:t>農地（</a:t>
            </a:r>
            <a:r>
              <a:rPr lang="ja-JP" altLang="en-US" sz="2400" dirty="0">
                <a:latin typeface="+mn-ea"/>
                <a:ea typeface="+mn-ea"/>
              </a:rPr>
              <a:t>水田</a:t>
            </a:r>
            <a:r>
              <a:rPr lang="en-US" altLang="ja-JP" sz="2400" dirty="0">
                <a:latin typeface="+mn-ea"/>
                <a:ea typeface="+mn-ea"/>
              </a:rPr>
              <a:t>2</a:t>
            </a:r>
            <a:r>
              <a:rPr lang="ja-JP" altLang="en-US" sz="2400" dirty="0">
                <a:latin typeface="+mn-ea"/>
                <a:ea typeface="+mn-ea"/>
              </a:rPr>
              <a:t>万</a:t>
            </a:r>
            <a:r>
              <a:rPr lang="en-US" altLang="ja-JP" sz="2400" dirty="0" smtClean="0">
                <a:latin typeface="+mn-ea"/>
                <a:ea typeface="+mn-ea"/>
              </a:rPr>
              <a:t>ha</a:t>
            </a:r>
            <a:r>
              <a:rPr lang="ja-JP" altLang="en-US" sz="2400" dirty="0" smtClean="0">
                <a:latin typeface="+mn-ea"/>
                <a:ea typeface="+mn-ea"/>
              </a:rPr>
              <a:t> 畑</a:t>
            </a:r>
            <a:r>
              <a:rPr lang="en-US" altLang="ja-JP" sz="2400" dirty="0">
                <a:latin typeface="+mn-ea"/>
                <a:ea typeface="+mn-ea"/>
              </a:rPr>
              <a:t>3</a:t>
            </a:r>
            <a:r>
              <a:rPr lang="ja-JP" altLang="en-US" sz="2400" dirty="0">
                <a:latin typeface="+mn-ea"/>
                <a:ea typeface="+mn-ea"/>
              </a:rPr>
              <a:t>千</a:t>
            </a:r>
            <a:r>
              <a:rPr lang="en-US" altLang="ja-JP" sz="2400" dirty="0">
                <a:latin typeface="+mn-ea"/>
                <a:ea typeface="+mn-ea"/>
              </a:rPr>
              <a:t>4</a:t>
            </a:r>
            <a:r>
              <a:rPr lang="ja-JP" altLang="en-US" sz="2400" dirty="0">
                <a:latin typeface="+mn-ea"/>
                <a:ea typeface="+mn-ea"/>
              </a:rPr>
              <a:t>百</a:t>
            </a:r>
            <a:r>
              <a:rPr lang="en-US" altLang="ja-JP" sz="2400" dirty="0">
                <a:latin typeface="+mn-ea"/>
                <a:ea typeface="+mn-ea"/>
              </a:rPr>
              <a:t>ha</a:t>
            </a:r>
            <a:r>
              <a:rPr lang="ja-JP" altLang="en-US" sz="2400" dirty="0" smtClean="0">
                <a:latin typeface="+mn-ea"/>
                <a:ea typeface="+mn-ea"/>
              </a:rPr>
              <a:t>）が冠水し</a:t>
            </a:r>
            <a:r>
              <a:rPr lang="ja-JP" altLang="en-US" sz="2400" dirty="0">
                <a:latin typeface="+mn-ea"/>
                <a:ea typeface="+mn-ea"/>
              </a:rPr>
              <a:t>、広域にわたりがれき堆積や塩害などの被害が発生</a:t>
            </a:r>
            <a:r>
              <a:rPr lang="ja-JP" altLang="en-US" sz="2400" dirty="0" smtClean="0">
                <a:latin typeface="+mn-ea"/>
                <a:ea typeface="+mn-ea"/>
              </a:rPr>
              <a:t>。</a:t>
            </a:r>
            <a:endParaRPr lang="en-US" altLang="ja-JP" sz="2400" dirty="0" smtClean="0">
              <a:latin typeface="+mn-ea"/>
              <a:ea typeface="+mn-ea"/>
            </a:endParaRPr>
          </a:p>
          <a:p>
            <a:r>
              <a:rPr lang="ja-JP" altLang="en-US" sz="2400" dirty="0" smtClean="0">
                <a:latin typeface="+mn-ea"/>
                <a:ea typeface="+mn-ea"/>
              </a:rPr>
              <a:t>特</a:t>
            </a:r>
            <a:r>
              <a:rPr lang="ja-JP" altLang="en-US" sz="2400" dirty="0">
                <a:latin typeface="+mn-ea"/>
                <a:ea typeface="+mn-ea"/>
              </a:rPr>
              <a:t>に</a:t>
            </a:r>
            <a:r>
              <a:rPr lang="ja-JP" altLang="en-US" sz="2400" dirty="0" smtClean="0">
                <a:latin typeface="+mn-ea"/>
                <a:ea typeface="+mn-ea"/>
              </a:rPr>
              <a:t>岩手県</a:t>
            </a:r>
            <a:r>
              <a:rPr lang="en-US" altLang="ja-JP" sz="2400" dirty="0" smtClean="0">
                <a:latin typeface="+mn-ea"/>
                <a:ea typeface="+mn-ea"/>
              </a:rPr>
              <a:t>(1,838ha)</a:t>
            </a:r>
            <a:r>
              <a:rPr lang="ja-JP" altLang="en-US" sz="2400" dirty="0" smtClean="0">
                <a:latin typeface="+mn-ea"/>
                <a:ea typeface="+mn-ea"/>
              </a:rPr>
              <a:t>宮城県</a:t>
            </a:r>
            <a:r>
              <a:rPr lang="en-US" altLang="ja-JP" sz="2400" dirty="0" smtClean="0">
                <a:latin typeface="+mn-ea"/>
                <a:ea typeface="+mn-ea"/>
              </a:rPr>
              <a:t>(15,002ha)</a:t>
            </a:r>
          </a:p>
          <a:p>
            <a:r>
              <a:rPr lang="ja-JP" altLang="en-US" sz="2400" dirty="0" smtClean="0">
                <a:latin typeface="+mn-ea"/>
                <a:ea typeface="+mn-ea"/>
              </a:rPr>
              <a:t>福島県</a:t>
            </a:r>
            <a:r>
              <a:rPr lang="en-US" altLang="ja-JP" sz="2400" dirty="0" smtClean="0">
                <a:latin typeface="+mn-ea"/>
                <a:ea typeface="+mn-ea"/>
              </a:rPr>
              <a:t>(5,923ha)</a:t>
            </a:r>
            <a:r>
              <a:rPr lang="ja-JP" altLang="en-US" sz="2400" dirty="0" smtClean="0">
                <a:latin typeface="+mn-ea"/>
                <a:ea typeface="+mn-ea"/>
              </a:rPr>
              <a:t>で被害</a:t>
            </a:r>
            <a:r>
              <a:rPr lang="ja-JP" altLang="en-US" sz="2400" dirty="0">
                <a:latin typeface="+mn-ea"/>
                <a:ea typeface="+mn-ea"/>
              </a:rPr>
              <a:t>が甚大。</a:t>
            </a:r>
          </a:p>
          <a:p>
            <a:endParaRPr kumimoji="1" lang="ja-JP" altLang="en-US" dirty="0"/>
          </a:p>
        </p:txBody>
      </p:sp>
    </p:spTree>
    <p:extLst>
      <p:ext uri="{BB962C8B-B14F-4D97-AF65-F5344CB8AC3E}">
        <p14:creationId xmlns:p14="http://schemas.microsoft.com/office/powerpoint/2010/main" val="246672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fontScale="90000"/>
          </a:bodyPr>
          <a:lstStyle/>
          <a:p>
            <a:r>
              <a:rPr lang="ja-JP" altLang="en-US" dirty="0" smtClean="0"/>
              <a:t>原子力発電所の被災による農地の汚染</a:t>
            </a:r>
            <a:endParaRPr kumimoji="1" lang="ja-JP" altLang="en-US" dirty="0"/>
          </a:p>
        </p:txBody>
      </p:sp>
      <p:sp>
        <p:nvSpPr>
          <p:cNvPr id="3" name="コンテンツ プレースホルダー 2"/>
          <p:cNvSpPr>
            <a:spLocks noGrp="1"/>
          </p:cNvSpPr>
          <p:nvPr>
            <p:ph idx="1"/>
          </p:nvPr>
        </p:nvSpPr>
        <p:spPr>
          <a:xfrm>
            <a:off x="107504" y="1484784"/>
            <a:ext cx="9036496" cy="576064"/>
          </a:xfrm>
        </p:spPr>
        <p:txBody>
          <a:bodyPr/>
          <a:lstStyle/>
          <a:p>
            <a:pPr marL="136525" indent="0" algn="ctr">
              <a:buNone/>
            </a:pPr>
            <a:r>
              <a:rPr lang="ja-JP" altLang="en-US" dirty="0" smtClean="0"/>
              <a:t>福島県では </a:t>
            </a:r>
            <a:r>
              <a:rPr lang="en-US" altLang="ja-JP" dirty="0" smtClean="0"/>
              <a:t>8,500ha</a:t>
            </a:r>
            <a:r>
              <a:rPr lang="ja-JP" altLang="en-US" dirty="0" smtClean="0"/>
              <a:t>の農地が</a:t>
            </a:r>
            <a:r>
              <a:rPr lang="en-US" altLang="ja-JP" dirty="0" smtClean="0"/>
              <a:t>5,000Bq/kg</a:t>
            </a:r>
            <a:r>
              <a:rPr lang="ja-JP" altLang="en-US" dirty="0" smtClean="0"/>
              <a:t>超に汚染。</a:t>
            </a:r>
            <a:endParaRPr lang="en-US" altLang="ja-JP" dirty="0" smtClean="0"/>
          </a:p>
          <a:p>
            <a:pPr marL="136525" indent="0" algn="ctr">
              <a:buNone/>
            </a:pPr>
            <a:r>
              <a:rPr lang="ja-JP" altLang="en-US" dirty="0" err="1" smtClean="0"/>
              <a:t>。</a:t>
            </a:r>
            <a:endParaRPr lang="en-US" altLang="ja-JP" dirty="0" smtClean="0"/>
          </a:p>
          <a:p>
            <a:pPr marL="136525" indent="0" algn="ctr">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3</a:t>
            </a:fld>
            <a:endParaRPr lang="ja-JP" altLang="en-US" dirty="0"/>
          </a:p>
        </p:txBody>
      </p:sp>
      <p:pic>
        <p:nvPicPr>
          <p:cNvPr id="190" name="Picture 5" descr="C:\Users\Takami\Pictures\画像\2012_06_17\IMG_0001_NEW.jp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31540" y="2214736"/>
            <a:ext cx="8280920" cy="4359765"/>
          </a:xfrm>
          <a:prstGeom prst="rect">
            <a:avLst/>
          </a:prstGeom>
          <a:noFill/>
          <a:extLst>
            <a:ext uri="{909E8E84-426E-40DD-AFC4-6F175D3DCCD1}">
              <a14:hiddenFill xmlns:a14="http://schemas.microsoft.com/office/drawing/2010/main">
                <a:solidFill>
                  <a:srgbClr val="FFFFFF"/>
                </a:solidFill>
              </a14:hiddenFill>
            </a:ext>
          </a:extLst>
        </p:spPr>
      </p:pic>
      <p:sp>
        <p:nvSpPr>
          <p:cNvPr id="193" name="テキスト ボックス 192"/>
          <p:cNvSpPr txBox="1"/>
          <p:nvPr/>
        </p:nvSpPr>
        <p:spPr>
          <a:xfrm>
            <a:off x="3909162" y="4481825"/>
            <a:ext cx="430887" cy="1323439"/>
          </a:xfrm>
          <a:prstGeom prst="rect">
            <a:avLst/>
          </a:prstGeom>
          <a:noFill/>
        </p:spPr>
        <p:txBody>
          <a:bodyPr vert="eaVert" wrap="none" rtlCol="0">
            <a:spAutoFit/>
          </a:bodyPr>
          <a:lstStyle/>
          <a:p>
            <a:r>
              <a:rPr kumimoji="1" lang="ja-JP" altLang="en-US" sz="1600" dirty="0" smtClean="0">
                <a:solidFill>
                  <a:srgbClr val="FF0000"/>
                </a:solidFill>
                <a:latin typeface="HG明朝B" pitchFamily="17" charset="-128"/>
              </a:rPr>
              <a:t>国の除染対象</a:t>
            </a:r>
            <a:endParaRPr kumimoji="1" lang="ja-JP" altLang="en-US" sz="1600" dirty="0">
              <a:solidFill>
                <a:srgbClr val="FF0000"/>
              </a:solidFill>
              <a:latin typeface="HG明朝B" pitchFamily="17" charset="-128"/>
            </a:endParaRPr>
          </a:p>
        </p:txBody>
      </p:sp>
    </p:spTree>
    <p:extLst>
      <p:ext uri="{BB962C8B-B14F-4D97-AF65-F5344CB8AC3E}">
        <p14:creationId xmlns:p14="http://schemas.microsoft.com/office/powerpoint/2010/main" val="386136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kumimoji="1" lang="ja-JP" altLang="en-US" dirty="0" smtClean="0"/>
              <a:t>農業農村工学会の取り組み</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4</a:t>
            </a:fld>
            <a:endParaRPr lang="ja-JP" altLang="en-US" dirty="0"/>
          </a:p>
        </p:txBody>
      </p:sp>
      <p:sp>
        <p:nvSpPr>
          <p:cNvPr id="7" name="円/楕円 6"/>
          <p:cNvSpPr/>
          <p:nvPr/>
        </p:nvSpPr>
        <p:spPr>
          <a:xfrm>
            <a:off x="4283968" y="5277544"/>
            <a:ext cx="374441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復興農村計画</a:t>
            </a:r>
            <a:endParaRPr kumimoji="1" lang="ja-JP" altLang="en-US" sz="2800" dirty="0"/>
          </a:p>
        </p:txBody>
      </p:sp>
      <p:sp>
        <p:nvSpPr>
          <p:cNvPr id="8" name="円/楕円 7"/>
          <p:cNvSpPr/>
          <p:nvPr/>
        </p:nvSpPr>
        <p:spPr>
          <a:xfrm>
            <a:off x="1403648" y="5815136"/>
            <a:ext cx="265591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農地除染</a:t>
            </a:r>
            <a:endParaRPr kumimoji="1" lang="ja-JP" altLang="en-US" sz="2800" dirty="0"/>
          </a:p>
        </p:txBody>
      </p:sp>
      <p:sp>
        <p:nvSpPr>
          <p:cNvPr id="9" name="円/楕円 8"/>
          <p:cNvSpPr/>
          <p:nvPr/>
        </p:nvSpPr>
        <p:spPr>
          <a:xfrm>
            <a:off x="1187624" y="5277544"/>
            <a:ext cx="265591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塩害対策</a:t>
            </a:r>
            <a:endParaRPr kumimoji="1" lang="ja-JP" altLang="en-US" sz="2800" dirty="0"/>
          </a:p>
        </p:txBody>
      </p:sp>
      <p:sp>
        <p:nvSpPr>
          <p:cNvPr id="10" name="円/楕円 9"/>
          <p:cNvSpPr/>
          <p:nvPr/>
        </p:nvSpPr>
        <p:spPr>
          <a:xfrm>
            <a:off x="4652725" y="5771380"/>
            <a:ext cx="394367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ダム・ため池</a:t>
            </a:r>
            <a:endParaRPr kumimoji="1" lang="ja-JP" altLang="en-US" sz="2800" dirty="0"/>
          </a:p>
        </p:txBody>
      </p:sp>
      <p:sp>
        <p:nvSpPr>
          <p:cNvPr id="13" name="テキスト ボックス 12"/>
          <p:cNvSpPr txBox="1"/>
          <p:nvPr/>
        </p:nvSpPr>
        <p:spPr>
          <a:xfrm>
            <a:off x="224716" y="2978949"/>
            <a:ext cx="8496944" cy="954107"/>
          </a:xfrm>
          <a:prstGeom prst="rect">
            <a:avLst/>
          </a:prstGeom>
          <a:noFill/>
        </p:spPr>
        <p:txBody>
          <a:bodyPr wrap="square" rtlCol="0">
            <a:spAutoFit/>
          </a:bodyPr>
          <a:lstStyle/>
          <a:p>
            <a:r>
              <a:rPr lang="ja-JP" altLang="en-US" sz="2800" dirty="0" smtClean="0"/>
              <a:t>・調査結果</a:t>
            </a:r>
            <a:r>
              <a:rPr lang="ja-JP" altLang="en-US" sz="2800" dirty="0"/>
              <a:t>や会員からの提言等を</a:t>
            </a:r>
            <a:r>
              <a:rPr lang="ja-JP" altLang="en-US" sz="2800" dirty="0" smtClean="0"/>
              <a:t>ホームページ</a:t>
            </a:r>
            <a:r>
              <a:rPr lang="ja-JP" altLang="en-US" sz="2800" dirty="0"/>
              <a:t>の</a:t>
            </a:r>
            <a:r>
              <a:rPr lang="ja-JP" altLang="en-US" sz="2800" dirty="0" smtClean="0"/>
              <a:t>震</a:t>
            </a:r>
            <a:endParaRPr lang="en-US" altLang="ja-JP" sz="2800" dirty="0" smtClean="0"/>
          </a:p>
          <a:p>
            <a:r>
              <a:rPr lang="ja-JP" altLang="en-US" sz="2800" dirty="0"/>
              <a:t>　</a:t>
            </a:r>
            <a:r>
              <a:rPr lang="ja-JP" altLang="en-US" sz="2800" dirty="0" smtClean="0"/>
              <a:t>災</a:t>
            </a:r>
            <a:r>
              <a:rPr lang="ja-JP" altLang="en-US" sz="2800" dirty="0"/>
              <a:t>特設</a:t>
            </a:r>
            <a:r>
              <a:rPr lang="ja-JP" altLang="en-US" sz="2800" dirty="0" smtClean="0"/>
              <a:t>サイトや学会誌上に順次掲載。</a:t>
            </a:r>
            <a:endParaRPr lang="en-US" altLang="ja-JP" sz="2800" dirty="0" smtClean="0"/>
          </a:p>
        </p:txBody>
      </p:sp>
      <p:sp>
        <p:nvSpPr>
          <p:cNvPr id="14" name="テキスト ボックス 13"/>
          <p:cNvSpPr txBox="1"/>
          <p:nvPr/>
        </p:nvSpPr>
        <p:spPr>
          <a:xfrm>
            <a:off x="251520" y="4131077"/>
            <a:ext cx="8640960" cy="954107"/>
          </a:xfrm>
          <a:prstGeom prst="rect">
            <a:avLst/>
          </a:prstGeom>
          <a:noFill/>
        </p:spPr>
        <p:txBody>
          <a:bodyPr wrap="square" rtlCol="0">
            <a:spAutoFit/>
          </a:bodyPr>
          <a:lstStyle/>
          <a:p>
            <a:r>
              <a:rPr kumimoji="1" lang="ja-JP" altLang="en-US" sz="2800" dirty="0" smtClean="0"/>
              <a:t>・専門領域ごとに調査団を派遣し、政府と地元自治</a:t>
            </a:r>
            <a:endParaRPr kumimoji="1" lang="en-US" altLang="ja-JP" sz="2800" dirty="0" smtClean="0"/>
          </a:p>
          <a:p>
            <a:r>
              <a:rPr lang="ja-JP" altLang="en-US" sz="2800" dirty="0"/>
              <a:t>　</a:t>
            </a:r>
            <a:r>
              <a:rPr kumimoji="1" lang="ja-JP" altLang="en-US" sz="2800" dirty="0" smtClean="0"/>
              <a:t>体に向けて提言を公表。シンポジウムを開催。</a:t>
            </a:r>
            <a:endParaRPr kumimoji="1" lang="ja-JP" altLang="en-US" sz="2800" dirty="0"/>
          </a:p>
        </p:txBody>
      </p:sp>
      <p:sp>
        <p:nvSpPr>
          <p:cNvPr id="15" name="テキスト ボックス 14"/>
          <p:cNvSpPr txBox="1"/>
          <p:nvPr/>
        </p:nvSpPr>
        <p:spPr>
          <a:xfrm>
            <a:off x="251520" y="1395933"/>
            <a:ext cx="8802410" cy="1384995"/>
          </a:xfrm>
          <a:prstGeom prst="rect">
            <a:avLst/>
          </a:prstGeom>
          <a:noFill/>
        </p:spPr>
        <p:txBody>
          <a:bodyPr wrap="none" rtlCol="0">
            <a:spAutoFit/>
          </a:bodyPr>
          <a:lstStyle/>
          <a:p>
            <a:r>
              <a:rPr lang="ja-JP" altLang="en-US" sz="2800" dirty="0"/>
              <a:t>・</a:t>
            </a:r>
            <a:r>
              <a:rPr lang="ja-JP" altLang="ja-JP" sz="2800" dirty="0" smtClean="0"/>
              <a:t>災害</a:t>
            </a:r>
            <a:r>
              <a:rPr lang="ja-JP" altLang="ja-JP" sz="2800" dirty="0"/>
              <a:t>対応特別</a:t>
            </a:r>
            <a:r>
              <a:rPr lang="ja-JP" altLang="ja-JP" sz="2800" dirty="0" smtClean="0"/>
              <a:t>委員会</a:t>
            </a:r>
            <a:r>
              <a:rPr lang="ja-JP" altLang="en-US" sz="2800" dirty="0" smtClean="0"/>
              <a:t>の下に</a:t>
            </a:r>
            <a:r>
              <a:rPr lang="ja-JP" altLang="ja-JP" sz="2800" dirty="0" smtClean="0"/>
              <a:t>８大学（</a:t>
            </a:r>
            <a:r>
              <a:rPr lang="ja-JP" altLang="ja-JP" sz="2800" dirty="0"/>
              <a:t>弘前</a:t>
            </a:r>
            <a:r>
              <a:rPr lang="ja-JP" altLang="ja-JP" sz="2800" dirty="0" smtClean="0"/>
              <a:t>、北里、</a:t>
            </a:r>
            <a:endParaRPr lang="en-US" altLang="ja-JP" sz="2800" dirty="0" smtClean="0"/>
          </a:p>
          <a:p>
            <a:r>
              <a:rPr lang="ja-JP" altLang="en-US" sz="2800" dirty="0"/>
              <a:t>　</a:t>
            </a:r>
            <a:r>
              <a:rPr lang="ja-JP" altLang="ja-JP" sz="2800" dirty="0" smtClean="0"/>
              <a:t>岩手</a:t>
            </a:r>
            <a:r>
              <a:rPr lang="ja-JP" altLang="ja-JP" sz="2800" dirty="0"/>
              <a:t>、宮城、秋田県立、山形、茨城</a:t>
            </a:r>
            <a:r>
              <a:rPr lang="ja-JP" altLang="ja-JP" sz="2800" dirty="0" smtClean="0"/>
              <a:t>、新潟）</a:t>
            </a:r>
            <a:r>
              <a:rPr lang="ja-JP" altLang="en-US" sz="2800" dirty="0" smtClean="0"/>
              <a:t>の会</a:t>
            </a:r>
            <a:endParaRPr lang="en-US" altLang="ja-JP" sz="2800" dirty="0" smtClean="0"/>
          </a:p>
          <a:p>
            <a:r>
              <a:rPr lang="ja-JP" altLang="en-US" sz="2800" dirty="0"/>
              <a:t>　</a:t>
            </a:r>
            <a:r>
              <a:rPr lang="ja-JP" altLang="en-US" sz="2800" dirty="0" smtClean="0"/>
              <a:t>員で</a:t>
            </a:r>
            <a:r>
              <a:rPr lang="ja-JP" altLang="ja-JP" sz="2800" dirty="0" smtClean="0"/>
              <a:t>地域</a:t>
            </a:r>
            <a:r>
              <a:rPr lang="ja-JP" altLang="ja-JP" sz="2800" dirty="0"/>
              <a:t>別特別</a:t>
            </a:r>
            <a:r>
              <a:rPr lang="ja-JP" altLang="ja-JP" sz="2800" dirty="0" smtClean="0"/>
              <a:t>調査団</a:t>
            </a:r>
            <a:r>
              <a:rPr lang="ja-JP" altLang="en-US" sz="2800" dirty="0" smtClean="0"/>
              <a:t>を結成し、緊急調査を実施。</a:t>
            </a:r>
            <a:endParaRPr kumimoji="1" lang="ja-JP" altLang="en-US" sz="2800" dirty="0"/>
          </a:p>
        </p:txBody>
      </p:sp>
      <p:sp>
        <p:nvSpPr>
          <p:cNvPr id="16" name="テキスト ボックス 15"/>
          <p:cNvSpPr txBox="1"/>
          <p:nvPr/>
        </p:nvSpPr>
        <p:spPr>
          <a:xfrm>
            <a:off x="6084168" y="6356270"/>
            <a:ext cx="2262158" cy="369332"/>
          </a:xfrm>
          <a:prstGeom prst="rect">
            <a:avLst/>
          </a:prstGeom>
          <a:noFill/>
        </p:spPr>
        <p:txBody>
          <a:bodyPr wrap="none" rtlCol="0">
            <a:spAutoFit/>
          </a:bodyPr>
          <a:lstStyle/>
          <a:p>
            <a:r>
              <a:rPr kumimoji="1" lang="en-US" altLang="ja-JP" dirty="0" smtClean="0"/>
              <a:t>〈</a:t>
            </a:r>
            <a:r>
              <a:rPr kumimoji="1" lang="ja-JP" altLang="en-US" dirty="0" smtClean="0"/>
              <a:t>詳細は資料参照</a:t>
            </a:r>
            <a:r>
              <a:rPr kumimoji="1" lang="en-US" altLang="ja-JP" dirty="0" smtClean="0"/>
              <a:t>〉</a:t>
            </a:r>
            <a:endParaRPr kumimoji="1" lang="ja-JP" altLang="en-US" dirty="0"/>
          </a:p>
        </p:txBody>
      </p:sp>
    </p:spTree>
    <p:extLst>
      <p:ext uri="{BB962C8B-B14F-4D97-AF65-F5344CB8AC3E}">
        <p14:creationId xmlns:p14="http://schemas.microsoft.com/office/powerpoint/2010/main" val="275141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ため池の被災状況</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5</a:t>
            </a:fld>
            <a:endParaRPr lang="ja-JP" altLang="en-US" dirty="0"/>
          </a:p>
        </p:txBody>
      </p:sp>
      <p:pic>
        <p:nvPicPr>
          <p:cNvPr id="5" name="コンテンツ プレースホルダー 4" descr="全景3.jpg"/>
          <p:cNvPicPr>
            <a:picLocks noGrp="1"/>
          </p:cNvPicPr>
          <p:nvPr>
            <p:ph idx="1"/>
          </p:nvPr>
        </p:nvPicPr>
        <p:blipFill>
          <a:blip r:embed="rId2" cstate="print"/>
          <a:srcRect t="5574" b="50675"/>
          <a:stretch>
            <a:fillRect/>
          </a:stretch>
        </p:blipFill>
        <p:spPr>
          <a:xfrm>
            <a:off x="416024" y="4221088"/>
            <a:ext cx="8229600" cy="2075582"/>
          </a:xfrm>
          <a:prstGeom prst="rect">
            <a:avLst/>
          </a:prstGeom>
          <a:ln w="57150">
            <a:noFill/>
          </a:ln>
        </p:spPr>
      </p:pic>
      <p:pic>
        <p:nvPicPr>
          <p:cNvPr id="6" name="図 5" descr="P1030008.jpg"/>
          <p:cNvPicPr/>
          <p:nvPr/>
        </p:nvPicPr>
        <p:blipFill>
          <a:blip r:embed="rId3" cstate="print"/>
          <a:stretch>
            <a:fillRect/>
          </a:stretch>
        </p:blipFill>
        <p:spPr>
          <a:xfrm>
            <a:off x="4793704" y="1556792"/>
            <a:ext cx="3851920" cy="2736304"/>
          </a:xfrm>
          <a:prstGeom prst="rect">
            <a:avLst/>
          </a:prstGeom>
        </p:spPr>
      </p:pic>
      <p:sp>
        <p:nvSpPr>
          <p:cNvPr id="8" name="テキスト ボックス 7"/>
          <p:cNvSpPr txBox="1"/>
          <p:nvPr/>
        </p:nvSpPr>
        <p:spPr>
          <a:xfrm>
            <a:off x="348060" y="1970837"/>
            <a:ext cx="4176464" cy="954107"/>
          </a:xfrm>
          <a:prstGeom prst="rect">
            <a:avLst/>
          </a:prstGeom>
          <a:noFill/>
        </p:spPr>
        <p:txBody>
          <a:bodyPr wrap="square" rtlCol="0">
            <a:spAutoFit/>
          </a:bodyPr>
          <a:lstStyle/>
          <a:p>
            <a:r>
              <a:rPr lang="ja-JP" altLang="en-US" sz="2800" dirty="0"/>
              <a:t>決壊して貯水が</a:t>
            </a:r>
            <a:r>
              <a:rPr lang="ja-JP" altLang="en-US" sz="2800" dirty="0" smtClean="0"/>
              <a:t>全て下流</a:t>
            </a:r>
            <a:r>
              <a:rPr lang="ja-JP" altLang="en-US" sz="2800" dirty="0"/>
              <a:t>の</a:t>
            </a:r>
            <a:r>
              <a:rPr lang="ja-JP" altLang="en-US" sz="2800" dirty="0" smtClean="0"/>
              <a:t>農地へ流出。</a:t>
            </a:r>
            <a:endParaRPr kumimoji="1" lang="ja-JP" altLang="en-US" sz="2800" dirty="0"/>
          </a:p>
        </p:txBody>
      </p:sp>
      <p:sp>
        <p:nvSpPr>
          <p:cNvPr id="9" name="テキスト ボックス 8"/>
          <p:cNvSpPr txBox="1"/>
          <p:nvPr/>
        </p:nvSpPr>
        <p:spPr>
          <a:xfrm>
            <a:off x="6228184" y="6408727"/>
            <a:ext cx="2031325" cy="338554"/>
          </a:xfrm>
          <a:prstGeom prst="rect">
            <a:avLst/>
          </a:prstGeom>
          <a:noFill/>
        </p:spPr>
        <p:txBody>
          <a:bodyPr wrap="none" rtlCol="0">
            <a:spAutoFit/>
          </a:bodyPr>
          <a:lstStyle/>
          <a:p>
            <a:r>
              <a:rPr kumimoji="1" lang="ja-JP" altLang="en-US" sz="1600" dirty="0" smtClean="0"/>
              <a:t>農村工学研究所資料</a:t>
            </a:r>
            <a:endParaRPr kumimoji="1" lang="ja-JP" altLang="en-US" sz="1600" dirty="0"/>
          </a:p>
        </p:txBody>
      </p:sp>
      <p:sp>
        <p:nvSpPr>
          <p:cNvPr id="10" name="テキスト ボックス 9"/>
          <p:cNvSpPr txBox="1"/>
          <p:nvPr/>
        </p:nvSpPr>
        <p:spPr>
          <a:xfrm>
            <a:off x="3203848" y="5445224"/>
            <a:ext cx="1107996" cy="461665"/>
          </a:xfrm>
          <a:prstGeom prst="rect">
            <a:avLst/>
          </a:prstGeom>
          <a:noFill/>
        </p:spPr>
        <p:txBody>
          <a:bodyPr wrap="none" rtlCol="0">
            <a:spAutoFit/>
          </a:bodyPr>
          <a:lstStyle/>
          <a:p>
            <a:r>
              <a:rPr kumimoji="1" lang="ja-JP" altLang="en-US" sz="2400" dirty="0" smtClean="0">
                <a:solidFill>
                  <a:srgbClr val="FFFF00"/>
                </a:solidFill>
              </a:rPr>
              <a:t>決壊部</a:t>
            </a:r>
            <a:endParaRPr kumimoji="1" lang="ja-JP" altLang="en-US" sz="2400" dirty="0">
              <a:solidFill>
                <a:srgbClr val="FFFF00"/>
              </a:solidFill>
            </a:endParaRPr>
          </a:p>
        </p:txBody>
      </p:sp>
      <p:sp>
        <p:nvSpPr>
          <p:cNvPr id="11" name="テキスト ボックス 10"/>
          <p:cNvSpPr txBox="1"/>
          <p:nvPr/>
        </p:nvSpPr>
        <p:spPr>
          <a:xfrm>
            <a:off x="5984284" y="2247255"/>
            <a:ext cx="1107996" cy="461665"/>
          </a:xfrm>
          <a:prstGeom prst="rect">
            <a:avLst/>
          </a:prstGeom>
          <a:noFill/>
        </p:spPr>
        <p:txBody>
          <a:bodyPr wrap="none" rtlCol="0">
            <a:spAutoFit/>
          </a:bodyPr>
          <a:lstStyle/>
          <a:p>
            <a:r>
              <a:rPr kumimoji="1" lang="ja-JP" altLang="en-US" sz="2400" dirty="0" smtClean="0">
                <a:solidFill>
                  <a:srgbClr val="FFFF00"/>
                </a:solidFill>
              </a:rPr>
              <a:t>決壊部</a:t>
            </a:r>
            <a:endParaRPr kumimoji="1" lang="ja-JP" altLang="en-US" sz="2400" dirty="0">
              <a:solidFill>
                <a:srgbClr val="FFFF00"/>
              </a:solidFill>
            </a:endParaRPr>
          </a:p>
        </p:txBody>
      </p:sp>
      <p:sp>
        <p:nvSpPr>
          <p:cNvPr id="14" name="テキスト ボックス 13"/>
          <p:cNvSpPr txBox="1"/>
          <p:nvPr/>
        </p:nvSpPr>
        <p:spPr>
          <a:xfrm>
            <a:off x="452000" y="6408727"/>
            <a:ext cx="5532284" cy="369332"/>
          </a:xfrm>
          <a:prstGeom prst="rect">
            <a:avLst/>
          </a:prstGeom>
          <a:noFill/>
        </p:spPr>
        <p:txBody>
          <a:bodyPr wrap="none" rtlCol="0">
            <a:spAutoFit/>
          </a:bodyPr>
          <a:lstStyle/>
          <a:p>
            <a:r>
              <a:rPr lang="zh-TW" altLang="en-US" dirty="0"/>
              <a:t>青田新池　</a:t>
            </a:r>
            <a:r>
              <a:rPr lang="zh-TW" altLang="en-US" dirty="0" smtClean="0"/>
              <a:t>本宮市</a:t>
            </a:r>
            <a:r>
              <a:rPr lang="ja-JP" altLang="en-US" dirty="0" smtClean="0"/>
              <a:t>　（堤</a:t>
            </a:r>
            <a:r>
              <a:rPr lang="ja-JP" altLang="en-US" dirty="0"/>
              <a:t>高　</a:t>
            </a:r>
            <a:r>
              <a:rPr lang="en-US" altLang="ja-JP" dirty="0"/>
              <a:t>8.3</a:t>
            </a:r>
            <a:r>
              <a:rPr lang="ja-JP" altLang="en-US" dirty="0"/>
              <a:t>ｍ　貯水量</a:t>
            </a:r>
            <a:r>
              <a:rPr lang="en-US" altLang="ja-JP" dirty="0" smtClean="0"/>
              <a:t>7,000t</a:t>
            </a:r>
            <a:r>
              <a:rPr lang="ja-JP" altLang="en-US" dirty="0" smtClean="0"/>
              <a:t>）</a:t>
            </a:r>
            <a:endParaRPr kumimoji="1" lang="ja-JP" altLang="en-US" dirty="0"/>
          </a:p>
        </p:txBody>
      </p:sp>
    </p:spTree>
    <p:extLst>
      <p:ext uri="{BB962C8B-B14F-4D97-AF65-F5344CB8AC3E}">
        <p14:creationId xmlns:p14="http://schemas.microsoft.com/office/powerpoint/2010/main" val="331461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735" y="260648"/>
            <a:ext cx="8229600" cy="1143000"/>
          </a:xfrm>
        </p:spPr>
        <p:txBody>
          <a:bodyPr/>
          <a:lstStyle/>
          <a:p>
            <a:r>
              <a:rPr kumimoji="1" lang="ja-JP" altLang="en-US" dirty="0" smtClean="0"/>
              <a:t>農地の被災状況</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6</a:t>
            </a:fld>
            <a:endParaRPr lang="ja-JP" alt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96656"/>
            <a:ext cx="6480720" cy="421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339752" y="6381328"/>
            <a:ext cx="3132856" cy="369332"/>
          </a:xfrm>
          <a:prstGeom prst="rect">
            <a:avLst/>
          </a:prstGeom>
          <a:noFill/>
        </p:spPr>
        <p:txBody>
          <a:bodyPr wrap="square" rtlCol="0">
            <a:spAutoFit/>
          </a:bodyPr>
          <a:lstStyle/>
          <a:p>
            <a:r>
              <a:rPr lang="ja-JP" altLang="en-US" dirty="0" smtClean="0"/>
              <a:t>名取市閖上</a:t>
            </a:r>
            <a:r>
              <a:rPr lang="ja-JP" altLang="en-US" dirty="0"/>
              <a:t>　</a:t>
            </a:r>
            <a:r>
              <a:rPr lang="en-US" altLang="ja-JP" dirty="0"/>
              <a:t>(2011.04.26</a:t>
            </a:r>
            <a:r>
              <a:rPr lang="en-US" altLang="ja-JP" dirty="0" smtClean="0"/>
              <a:t>)</a:t>
            </a:r>
            <a:endParaRPr kumimoji="1" lang="ja-JP" altLang="en-US" dirty="0"/>
          </a:p>
        </p:txBody>
      </p:sp>
      <p:sp>
        <p:nvSpPr>
          <p:cNvPr id="7" name="テキスト ボックス 6"/>
          <p:cNvSpPr txBox="1"/>
          <p:nvPr/>
        </p:nvSpPr>
        <p:spPr>
          <a:xfrm>
            <a:off x="1821892" y="1556792"/>
            <a:ext cx="4873450" cy="523220"/>
          </a:xfrm>
          <a:prstGeom prst="rect">
            <a:avLst/>
          </a:prstGeom>
          <a:noFill/>
        </p:spPr>
        <p:txBody>
          <a:bodyPr wrap="none" rtlCol="0">
            <a:spAutoFit/>
          </a:bodyPr>
          <a:lstStyle/>
          <a:p>
            <a:r>
              <a:rPr lang="ja-JP" altLang="en-US" sz="2800" b="1" dirty="0">
                <a:latin typeface="ＭＳ 明朝" pitchFamily="17" charset="-128"/>
                <a:ea typeface="ＭＳ 明朝" pitchFamily="17" charset="-128"/>
              </a:rPr>
              <a:t>がれきが残され</a:t>
            </a:r>
            <a:r>
              <a:rPr lang="ja-JP" altLang="en-US" sz="2800" b="1" dirty="0" smtClean="0">
                <a:latin typeface="ＭＳ 明朝" pitchFamily="17" charset="-128"/>
                <a:ea typeface="ＭＳ 明朝" pitchFamily="17" charset="-128"/>
              </a:rPr>
              <a:t>湛水した農地</a:t>
            </a:r>
            <a:endParaRPr kumimoji="1" lang="ja-JP" altLang="en-US" sz="28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861048"/>
            <a:ext cx="2826246" cy="226374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796136" y="6211669"/>
            <a:ext cx="2954655" cy="461665"/>
          </a:xfrm>
          <a:prstGeom prst="rect">
            <a:avLst/>
          </a:prstGeom>
          <a:noFill/>
        </p:spPr>
        <p:txBody>
          <a:bodyPr wrap="none" rtlCol="0">
            <a:spAutoFit/>
          </a:bodyPr>
          <a:lstStyle/>
          <a:p>
            <a:r>
              <a:rPr lang="ja-JP" altLang="en-US" sz="2400" dirty="0"/>
              <a:t>破壊された</a:t>
            </a:r>
            <a:r>
              <a:rPr lang="ja-JP" altLang="en-US" sz="2400" dirty="0" smtClean="0"/>
              <a:t>ポンプ場</a:t>
            </a:r>
            <a:endParaRPr kumimoji="1" lang="ja-JP" altLang="en-US" dirty="0"/>
          </a:p>
        </p:txBody>
      </p:sp>
    </p:spTree>
    <p:extLst>
      <p:ext uri="{BB962C8B-B14F-4D97-AF65-F5344CB8AC3E}">
        <p14:creationId xmlns:p14="http://schemas.microsoft.com/office/powerpoint/2010/main" val="130365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lstStyle/>
          <a:p>
            <a:r>
              <a:rPr kumimoji="1" lang="ja-JP" altLang="en-US" dirty="0" smtClean="0"/>
              <a:t>排水路の被災状況</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7</a:t>
            </a:fld>
            <a:endParaRPr lang="ja-JP" altLang="en-US" dirty="0"/>
          </a:p>
        </p:txBody>
      </p:sp>
      <p:pic>
        <p:nvPicPr>
          <p:cNvPr id="5" name="図 5" descr="DSC01661b.jpg"/>
          <p:cNvPicPr>
            <a:picLocks noGrp="1" noChangeAspect="1"/>
          </p:cNvPicPr>
          <p:nvPr>
            <p:ph idx="1"/>
          </p:nvPr>
        </p:nvPicPr>
        <p:blipFill>
          <a:blip r:embed="rId2" cstate="print"/>
          <a:srcRect/>
          <a:stretch>
            <a:fillRect/>
          </a:stretch>
        </p:blipFill>
        <p:spPr bwMode="auto">
          <a:xfrm>
            <a:off x="1403648" y="2204864"/>
            <a:ext cx="6278033" cy="4204469"/>
          </a:xfrm>
          <a:prstGeom prst="rect">
            <a:avLst/>
          </a:prstGeom>
          <a:noFill/>
          <a:ln w="9525">
            <a:noFill/>
            <a:miter lim="800000"/>
            <a:headEnd/>
            <a:tailEnd/>
          </a:ln>
        </p:spPr>
      </p:pic>
      <p:sp>
        <p:nvSpPr>
          <p:cNvPr id="6" name="テキスト ボックス 5"/>
          <p:cNvSpPr txBox="1"/>
          <p:nvPr/>
        </p:nvSpPr>
        <p:spPr>
          <a:xfrm>
            <a:off x="1259632" y="1268760"/>
            <a:ext cx="6672019" cy="954107"/>
          </a:xfrm>
          <a:prstGeom prst="rect">
            <a:avLst/>
          </a:prstGeom>
          <a:noFill/>
        </p:spPr>
        <p:txBody>
          <a:bodyPr wrap="none" rtlCol="0">
            <a:spAutoFit/>
          </a:bodyPr>
          <a:lstStyle/>
          <a:p>
            <a:r>
              <a:rPr lang="ja-JP" altLang="en-US" sz="2800" dirty="0">
                <a:latin typeface="HG明朝B" pitchFamily="17" charset="-128"/>
              </a:rPr>
              <a:t>排水路ががれきで埋まり、排水不能に。</a:t>
            </a:r>
            <a:endParaRPr lang="en-US" altLang="ja-JP" sz="2800" dirty="0">
              <a:latin typeface="HG明朝B" pitchFamily="17" charset="-128"/>
            </a:endParaRPr>
          </a:p>
          <a:p>
            <a:r>
              <a:rPr lang="ja-JP" altLang="en-US" sz="2800" dirty="0">
                <a:latin typeface="HG明朝B" pitchFamily="17" charset="-128"/>
              </a:rPr>
              <a:t>除塩工事の妨げにも</a:t>
            </a:r>
            <a:r>
              <a:rPr lang="ja-JP" altLang="en-US" sz="2800" dirty="0" smtClean="0">
                <a:latin typeface="HG明朝B" pitchFamily="17" charset="-128"/>
              </a:rPr>
              <a:t>。</a:t>
            </a:r>
            <a:endParaRPr kumimoji="1" lang="ja-JP" altLang="en-US" dirty="0"/>
          </a:p>
        </p:txBody>
      </p:sp>
    </p:spTree>
    <p:extLst>
      <p:ext uri="{BB962C8B-B14F-4D97-AF65-F5344CB8AC3E}">
        <p14:creationId xmlns:p14="http://schemas.microsoft.com/office/powerpoint/2010/main" val="21961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a:bodyPr>
          <a:lstStyle/>
          <a:p>
            <a:r>
              <a:rPr kumimoji="1" lang="ja-JP" altLang="en-US" dirty="0" smtClean="0"/>
              <a:t>農業用パイプラインの被災状況</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8</a:t>
            </a:fld>
            <a:endParaRPr lang="ja-JP" altLang="en-US" dirty="0"/>
          </a:p>
        </p:txBody>
      </p:sp>
      <p:pic>
        <p:nvPicPr>
          <p:cNvPr id="5" name="Picture 15"/>
          <p:cNvPicPr>
            <a:picLocks noGrp="1" noChangeAspect="1" noChangeArrowheads="1"/>
          </p:cNvPicPr>
          <p:nvPr>
            <p:ph idx="1"/>
          </p:nvPr>
        </p:nvPicPr>
        <p:blipFill>
          <a:blip r:embed="rId2" cstate="print"/>
          <a:srcRect/>
          <a:stretch>
            <a:fillRect/>
          </a:stretch>
        </p:blipFill>
        <p:spPr bwMode="auto">
          <a:xfrm>
            <a:off x="1033494" y="2204864"/>
            <a:ext cx="7066898" cy="4248472"/>
          </a:xfrm>
          <a:prstGeom prst="rect">
            <a:avLst/>
          </a:prstGeom>
          <a:noFill/>
          <a:ln w="9525">
            <a:noFill/>
            <a:miter lim="800000"/>
            <a:headEnd/>
            <a:tailEnd/>
          </a:ln>
        </p:spPr>
      </p:pic>
      <p:sp>
        <p:nvSpPr>
          <p:cNvPr id="6" name="テキスト ボックス 5"/>
          <p:cNvSpPr txBox="1"/>
          <p:nvPr/>
        </p:nvSpPr>
        <p:spPr>
          <a:xfrm>
            <a:off x="899592" y="1556792"/>
            <a:ext cx="8084264" cy="523220"/>
          </a:xfrm>
          <a:prstGeom prst="rect">
            <a:avLst/>
          </a:prstGeom>
          <a:noFill/>
        </p:spPr>
        <p:txBody>
          <a:bodyPr wrap="none" rtlCol="0">
            <a:spAutoFit/>
          </a:bodyPr>
          <a:lstStyle/>
          <a:p>
            <a:r>
              <a:rPr lang="ja-JP" altLang="en-US" sz="2800" dirty="0"/>
              <a:t>埋め戻し土の液状化によりパイプラインが</a:t>
            </a:r>
            <a:r>
              <a:rPr lang="ja-JP" altLang="en-US" sz="2800" dirty="0" smtClean="0"/>
              <a:t>浮上。</a:t>
            </a:r>
            <a:endParaRPr kumimoji="1" lang="ja-JP" altLang="en-US" sz="2800" dirty="0"/>
          </a:p>
        </p:txBody>
      </p:sp>
    </p:spTree>
    <p:extLst>
      <p:ext uri="{BB962C8B-B14F-4D97-AF65-F5344CB8AC3E}">
        <p14:creationId xmlns:p14="http://schemas.microsoft.com/office/powerpoint/2010/main" val="19824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908" y="116632"/>
            <a:ext cx="8229600" cy="922114"/>
          </a:xfrm>
        </p:spPr>
        <p:txBody>
          <a:bodyPr>
            <a:normAutofit/>
          </a:bodyPr>
          <a:lstStyle/>
          <a:p>
            <a:r>
              <a:rPr kumimoji="1" lang="ja-JP" altLang="en-US" dirty="0" smtClean="0"/>
              <a:t>宮城県の</a:t>
            </a:r>
            <a:r>
              <a:rPr lang="ja-JP" altLang="en-US" dirty="0"/>
              <a:t>農地</a:t>
            </a:r>
            <a:r>
              <a:rPr lang="ja-JP" altLang="en-US" dirty="0" smtClean="0"/>
              <a:t>と基幹水利施設</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94E6A81-12A5-412F-B3AC-0C05DA33CAEB}" type="slidenum">
              <a:rPr lang="ja-JP" altLang="en-US" smtClean="0"/>
              <a:pPr>
                <a:defRPr/>
              </a:pPr>
              <a:t>9</a:t>
            </a:fld>
            <a:endParaRPr lang="ja-JP" altLang="en-US" dirty="0"/>
          </a:p>
        </p:txBody>
      </p:sp>
      <p:pic>
        <p:nvPicPr>
          <p:cNvPr id="99330" name="Picture 2" descr="J:\110学術会議連続シンポ\2012_11_22\水土図宮城県_NEW.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948115"/>
            <a:ext cx="4787094" cy="450522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87641" y="2186563"/>
            <a:ext cx="2990175" cy="3046988"/>
          </a:xfrm>
          <a:prstGeom prst="rect">
            <a:avLst/>
          </a:prstGeom>
          <a:noFill/>
        </p:spPr>
        <p:txBody>
          <a:bodyPr wrap="square" rtlCol="0">
            <a:spAutoFit/>
          </a:bodyPr>
          <a:lstStyle/>
          <a:p>
            <a:r>
              <a:rPr kumimoji="1" lang="ja-JP" altLang="en-US" sz="2400" dirty="0" smtClean="0">
                <a:latin typeface="+mn-ea"/>
                <a:ea typeface="+mn-ea"/>
              </a:rPr>
              <a:t>水 </a:t>
            </a:r>
            <a:r>
              <a:rPr kumimoji="1" lang="ja-JP" altLang="en-US" sz="2400" dirty="0" smtClean="0">
                <a:latin typeface="+mn-ea"/>
                <a:ea typeface="+mn-ea"/>
              </a:rPr>
              <a:t>田 　：</a:t>
            </a:r>
            <a:r>
              <a:rPr kumimoji="1" lang="en-US" altLang="ja-JP" sz="2400" dirty="0" smtClean="0">
                <a:latin typeface="+mn-ea"/>
                <a:ea typeface="+mn-ea"/>
              </a:rPr>
              <a:t>11.1</a:t>
            </a:r>
            <a:r>
              <a:rPr kumimoji="1" lang="ja-JP" altLang="en-US" sz="2400" dirty="0" smtClean="0">
                <a:latin typeface="+mn-ea"/>
                <a:ea typeface="+mn-ea"/>
              </a:rPr>
              <a:t>万</a:t>
            </a:r>
            <a:r>
              <a:rPr kumimoji="1" lang="en-US" altLang="ja-JP" sz="2400" dirty="0" smtClean="0">
                <a:latin typeface="+mn-ea"/>
                <a:ea typeface="+mn-ea"/>
              </a:rPr>
              <a:t>ha</a:t>
            </a:r>
          </a:p>
          <a:p>
            <a:r>
              <a:rPr kumimoji="1" lang="ja-JP" altLang="en-US" sz="2400" dirty="0" smtClean="0">
                <a:latin typeface="+mn-ea"/>
                <a:ea typeface="+mn-ea"/>
              </a:rPr>
              <a:t>畑　    ： </a:t>
            </a:r>
            <a:r>
              <a:rPr kumimoji="1" lang="en-US" altLang="ja-JP" sz="2400" dirty="0" smtClean="0">
                <a:latin typeface="+mn-ea"/>
                <a:ea typeface="+mn-ea"/>
              </a:rPr>
              <a:t>2.6</a:t>
            </a:r>
            <a:r>
              <a:rPr kumimoji="1" lang="ja-JP" altLang="en-US" sz="2400" dirty="0" smtClean="0">
                <a:latin typeface="+mn-ea"/>
                <a:ea typeface="+mn-ea"/>
              </a:rPr>
              <a:t>万</a:t>
            </a:r>
            <a:r>
              <a:rPr kumimoji="1" lang="en-US" altLang="ja-JP" sz="2400" dirty="0" smtClean="0">
                <a:latin typeface="+mn-ea"/>
                <a:ea typeface="+mn-ea"/>
              </a:rPr>
              <a:t>ha</a:t>
            </a:r>
          </a:p>
          <a:p>
            <a:r>
              <a:rPr lang="ja-JP" altLang="en-US" sz="2400" dirty="0" smtClean="0">
                <a:latin typeface="+mn-ea"/>
                <a:ea typeface="+mn-ea"/>
              </a:rPr>
              <a:t>貯 水 池： </a:t>
            </a:r>
            <a:r>
              <a:rPr lang="en-US" altLang="ja-JP" sz="2400" dirty="0" smtClean="0">
                <a:latin typeface="+mn-ea"/>
                <a:ea typeface="+mn-ea"/>
              </a:rPr>
              <a:t>42</a:t>
            </a:r>
            <a:r>
              <a:rPr lang="ja-JP" altLang="en-US" sz="2400" dirty="0" smtClean="0">
                <a:latin typeface="+mn-ea"/>
                <a:ea typeface="+mn-ea"/>
              </a:rPr>
              <a:t>ヵ所</a:t>
            </a:r>
            <a:endParaRPr lang="en-US" altLang="ja-JP" sz="2400" dirty="0" smtClean="0">
              <a:latin typeface="+mn-ea"/>
              <a:ea typeface="+mn-ea"/>
            </a:endParaRPr>
          </a:p>
          <a:p>
            <a:r>
              <a:rPr kumimoji="1" lang="ja-JP" altLang="en-US" sz="2400" dirty="0" smtClean="0">
                <a:latin typeface="+mn-ea"/>
                <a:ea typeface="+mn-ea"/>
              </a:rPr>
              <a:t>頭 首 工： </a:t>
            </a:r>
            <a:r>
              <a:rPr kumimoji="1" lang="en-US" altLang="ja-JP" sz="2400" dirty="0" smtClean="0">
                <a:latin typeface="+mn-ea"/>
                <a:ea typeface="+mn-ea"/>
              </a:rPr>
              <a:t>60</a:t>
            </a:r>
            <a:r>
              <a:rPr kumimoji="1" lang="ja-JP" altLang="en-US" sz="2400" dirty="0" smtClean="0">
                <a:latin typeface="+mn-ea"/>
                <a:ea typeface="+mn-ea"/>
              </a:rPr>
              <a:t>ヵ所</a:t>
            </a:r>
            <a:endParaRPr kumimoji="1" lang="en-US" altLang="ja-JP" sz="2400" dirty="0" smtClean="0">
              <a:latin typeface="+mn-ea"/>
              <a:ea typeface="+mn-ea"/>
            </a:endParaRPr>
          </a:p>
          <a:p>
            <a:r>
              <a:rPr lang="ja-JP" altLang="en-US" sz="2400" dirty="0" smtClean="0">
                <a:latin typeface="+mn-ea"/>
                <a:ea typeface="+mn-ea"/>
              </a:rPr>
              <a:t>水 門 等： </a:t>
            </a:r>
            <a:r>
              <a:rPr lang="en-US" altLang="ja-JP" sz="2400" dirty="0" smtClean="0">
                <a:latin typeface="+mn-ea"/>
                <a:ea typeface="+mn-ea"/>
              </a:rPr>
              <a:t>40</a:t>
            </a:r>
            <a:r>
              <a:rPr lang="ja-JP" altLang="en-US" sz="2400" dirty="0" smtClean="0">
                <a:latin typeface="+mn-ea"/>
                <a:ea typeface="+mn-ea"/>
              </a:rPr>
              <a:t>ヵ所</a:t>
            </a:r>
            <a:endParaRPr lang="en-US" altLang="ja-JP" sz="2400" dirty="0" smtClean="0">
              <a:latin typeface="+mn-ea"/>
              <a:ea typeface="+mn-ea"/>
            </a:endParaRPr>
          </a:p>
          <a:p>
            <a:r>
              <a:rPr kumimoji="1" lang="ja-JP" altLang="en-US" sz="2400" dirty="0">
                <a:latin typeface="+mn-ea"/>
                <a:ea typeface="+mn-ea"/>
              </a:rPr>
              <a:t>管理</a:t>
            </a:r>
            <a:r>
              <a:rPr kumimoji="1" lang="ja-JP" altLang="en-US" sz="2400" dirty="0" smtClean="0">
                <a:latin typeface="+mn-ea"/>
                <a:ea typeface="+mn-ea"/>
              </a:rPr>
              <a:t>設備：　</a:t>
            </a:r>
            <a:r>
              <a:rPr kumimoji="1" lang="en-US" altLang="ja-JP" sz="2400" dirty="0" smtClean="0">
                <a:latin typeface="+mn-ea"/>
                <a:ea typeface="+mn-ea"/>
              </a:rPr>
              <a:t>2</a:t>
            </a:r>
            <a:r>
              <a:rPr kumimoji="1" lang="ja-JP" altLang="en-US" sz="2400" dirty="0" smtClean="0">
                <a:latin typeface="+mn-ea"/>
                <a:ea typeface="+mn-ea"/>
              </a:rPr>
              <a:t>ヵ所</a:t>
            </a:r>
            <a:endParaRPr kumimoji="1" lang="en-US" altLang="ja-JP" sz="2400" dirty="0" smtClean="0">
              <a:latin typeface="+mn-ea"/>
              <a:ea typeface="+mn-ea"/>
            </a:endParaRPr>
          </a:p>
          <a:p>
            <a:r>
              <a:rPr lang="ja-JP" altLang="en-US" sz="2400" dirty="0" smtClean="0">
                <a:latin typeface="+mn-ea"/>
                <a:ea typeface="+mn-ea"/>
              </a:rPr>
              <a:t>ポンプ場：</a:t>
            </a:r>
            <a:r>
              <a:rPr lang="en-US" altLang="ja-JP" sz="2400" dirty="0" smtClean="0">
                <a:latin typeface="+mn-ea"/>
                <a:ea typeface="+mn-ea"/>
              </a:rPr>
              <a:t>178</a:t>
            </a:r>
            <a:r>
              <a:rPr lang="ja-JP" altLang="en-US" sz="2400" dirty="0" smtClean="0">
                <a:latin typeface="+mn-ea"/>
                <a:ea typeface="+mn-ea"/>
              </a:rPr>
              <a:t>ヵ所</a:t>
            </a:r>
            <a:endParaRPr lang="en-US" altLang="ja-JP" sz="2400" dirty="0" smtClean="0">
              <a:latin typeface="+mn-ea"/>
              <a:ea typeface="+mn-ea"/>
            </a:endParaRPr>
          </a:p>
          <a:p>
            <a:r>
              <a:rPr kumimoji="1" lang="ja-JP" altLang="en-US" sz="2400" dirty="0" smtClean="0">
                <a:latin typeface="+mn-ea"/>
                <a:ea typeface="+mn-ea"/>
              </a:rPr>
              <a:t>水    路：</a:t>
            </a:r>
            <a:r>
              <a:rPr kumimoji="1" lang="en-US" altLang="ja-JP" sz="2400" dirty="0" smtClean="0">
                <a:latin typeface="+mn-ea"/>
                <a:ea typeface="+mn-ea"/>
              </a:rPr>
              <a:t>1,672km</a:t>
            </a:r>
            <a:endParaRPr kumimoji="1" lang="ja-JP" altLang="en-US" sz="2400" dirty="0">
              <a:latin typeface="+mn-ea"/>
              <a:ea typeface="+mn-ea"/>
            </a:endParaRPr>
          </a:p>
        </p:txBody>
      </p:sp>
      <p:sp>
        <p:nvSpPr>
          <p:cNvPr id="6" name="テキスト ボックス 5"/>
          <p:cNvSpPr txBox="1"/>
          <p:nvPr/>
        </p:nvSpPr>
        <p:spPr>
          <a:xfrm>
            <a:off x="683568" y="6413688"/>
            <a:ext cx="4288353" cy="369332"/>
          </a:xfrm>
          <a:prstGeom prst="rect">
            <a:avLst/>
          </a:prstGeom>
          <a:noFill/>
        </p:spPr>
        <p:txBody>
          <a:bodyPr wrap="none" rtlCol="0">
            <a:spAutoFit/>
          </a:bodyPr>
          <a:lstStyle/>
          <a:p>
            <a:r>
              <a:rPr kumimoji="1" lang="ja-JP" altLang="en-US" dirty="0" smtClean="0"/>
              <a:t>基幹施設：受益</a:t>
            </a:r>
            <a:r>
              <a:rPr kumimoji="1" lang="ja-JP" altLang="en-US" dirty="0" smtClean="0"/>
              <a:t>面積が</a:t>
            </a:r>
            <a:r>
              <a:rPr kumimoji="1" lang="en-US" altLang="ja-JP" dirty="0" smtClean="0"/>
              <a:t>100ha</a:t>
            </a:r>
            <a:r>
              <a:rPr kumimoji="1" lang="ja-JP" altLang="en-US" dirty="0" smtClean="0"/>
              <a:t>以上の施設</a:t>
            </a:r>
            <a:endParaRPr kumimoji="1" lang="ja-JP" altLang="en-US" dirty="0"/>
          </a:p>
        </p:txBody>
      </p:sp>
      <p:sp>
        <p:nvSpPr>
          <p:cNvPr id="7" name="テキスト ボックス 6"/>
          <p:cNvSpPr txBox="1"/>
          <p:nvPr/>
        </p:nvSpPr>
        <p:spPr>
          <a:xfrm>
            <a:off x="4932996" y="6415236"/>
            <a:ext cx="3815468" cy="307777"/>
          </a:xfrm>
          <a:prstGeom prst="rect">
            <a:avLst/>
          </a:prstGeom>
          <a:noFill/>
        </p:spPr>
        <p:txBody>
          <a:bodyPr wrap="none" rtlCol="0">
            <a:spAutoFit/>
          </a:bodyPr>
          <a:lstStyle/>
          <a:p>
            <a:r>
              <a:rPr kumimoji="1" lang="en-US" altLang="ja-JP" sz="1400" dirty="0" smtClean="0"/>
              <a:t>〈H20</a:t>
            </a:r>
            <a:r>
              <a:rPr kumimoji="1" lang="ja-JP" altLang="en-US" sz="1400" dirty="0" smtClean="0"/>
              <a:t>時点水土図：農林水産省</a:t>
            </a:r>
            <a:r>
              <a:rPr kumimoji="1" lang="en-US" altLang="ja-JP" sz="1400" dirty="0" smtClean="0"/>
              <a:t>HP</a:t>
            </a:r>
            <a:r>
              <a:rPr kumimoji="1" lang="ja-JP" altLang="en-US" sz="1400" dirty="0" smtClean="0"/>
              <a:t>より引用</a:t>
            </a:r>
            <a:r>
              <a:rPr kumimoji="1" lang="en-US" altLang="ja-JP" sz="1400" dirty="0" smtClean="0"/>
              <a:t>〉</a:t>
            </a:r>
            <a:endParaRPr kumimoji="1" lang="ja-JP" altLang="en-US" sz="1400" dirty="0"/>
          </a:p>
        </p:txBody>
      </p:sp>
      <p:sp>
        <p:nvSpPr>
          <p:cNvPr id="8" name="テキスト ボックス 7"/>
          <p:cNvSpPr txBox="1"/>
          <p:nvPr/>
        </p:nvSpPr>
        <p:spPr>
          <a:xfrm>
            <a:off x="316215" y="1177588"/>
            <a:ext cx="8576265" cy="954107"/>
          </a:xfrm>
          <a:prstGeom prst="rect">
            <a:avLst/>
          </a:prstGeom>
          <a:noFill/>
        </p:spPr>
        <p:txBody>
          <a:bodyPr wrap="square" rtlCol="0">
            <a:spAutoFit/>
          </a:bodyPr>
          <a:lstStyle/>
          <a:p>
            <a:r>
              <a:rPr lang="ja-JP" altLang="en-US" sz="2800" dirty="0" smtClean="0"/>
              <a:t>水利施設の損壊は農業の継続を困難にし、地域に大きな損害を与える</a:t>
            </a:r>
            <a:r>
              <a:rPr lang="ja-JP" altLang="en-US" dirty="0" smtClean="0"/>
              <a:t>。</a:t>
            </a:r>
            <a:endParaRPr kumimoji="1" lang="ja-JP" altLang="en-US" dirty="0"/>
          </a:p>
        </p:txBody>
      </p:sp>
      <p:sp>
        <p:nvSpPr>
          <p:cNvPr id="3" name="テキスト ボックス 2"/>
          <p:cNvSpPr txBox="1"/>
          <p:nvPr/>
        </p:nvSpPr>
        <p:spPr>
          <a:xfrm>
            <a:off x="285680" y="5273015"/>
            <a:ext cx="3070071" cy="923330"/>
          </a:xfrm>
          <a:prstGeom prst="rect">
            <a:avLst/>
          </a:prstGeom>
          <a:noFill/>
        </p:spPr>
        <p:txBody>
          <a:bodyPr wrap="none" rtlCol="0">
            <a:spAutoFit/>
          </a:bodyPr>
          <a:lstStyle/>
          <a:p>
            <a:r>
              <a:rPr kumimoji="1" lang="ja-JP" altLang="en-US" dirty="0" smtClean="0"/>
              <a:t>全国の施設数は約</a:t>
            </a:r>
            <a:r>
              <a:rPr kumimoji="1" lang="en-US" altLang="ja-JP" dirty="0" smtClean="0"/>
              <a:t>7,000</a:t>
            </a:r>
            <a:r>
              <a:rPr kumimoji="1" lang="ja-JP" altLang="en-US" dirty="0" smtClean="0"/>
              <a:t>カ所</a:t>
            </a:r>
            <a:endParaRPr kumimoji="1" lang="en-US" altLang="ja-JP" dirty="0" smtClean="0"/>
          </a:p>
          <a:p>
            <a:r>
              <a:rPr lang="ja-JP" altLang="en-US" dirty="0"/>
              <a:t>基幹水路</a:t>
            </a:r>
            <a:r>
              <a:rPr lang="ja-JP" altLang="en-US" dirty="0" smtClean="0"/>
              <a:t>は</a:t>
            </a:r>
            <a:r>
              <a:rPr lang="en-US" altLang="ja-JP" dirty="0" smtClean="0"/>
              <a:t>4.5</a:t>
            </a:r>
            <a:r>
              <a:rPr lang="ja-JP" altLang="en-US" dirty="0" smtClean="0"/>
              <a:t>万</a:t>
            </a:r>
            <a:r>
              <a:rPr lang="en-US" altLang="ja-JP" dirty="0" smtClean="0"/>
              <a:t>km</a:t>
            </a:r>
          </a:p>
          <a:p>
            <a:r>
              <a:rPr lang="ja-JP" altLang="en-US" dirty="0" smtClean="0"/>
              <a:t>小水路</a:t>
            </a:r>
            <a:r>
              <a:rPr lang="ja-JP" altLang="en-US" dirty="0"/>
              <a:t>も入れる</a:t>
            </a:r>
            <a:r>
              <a:rPr lang="ja-JP" altLang="en-US" dirty="0" smtClean="0"/>
              <a:t>と</a:t>
            </a:r>
            <a:r>
              <a:rPr lang="en-US" altLang="ja-JP" dirty="0" smtClean="0"/>
              <a:t>40</a:t>
            </a:r>
            <a:r>
              <a:rPr lang="ja-JP" altLang="en-US" dirty="0" smtClean="0"/>
              <a:t>万</a:t>
            </a:r>
            <a:r>
              <a:rPr lang="en-US" altLang="ja-JP" dirty="0" smtClean="0"/>
              <a:t>km</a:t>
            </a:r>
            <a:endParaRPr kumimoji="1" lang="ja-JP" altLang="en-US" dirty="0"/>
          </a:p>
        </p:txBody>
      </p:sp>
    </p:spTree>
    <p:extLst>
      <p:ext uri="{BB962C8B-B14F-4D97-AF65-F5344CB8AC3E}">
        <p14:creationId xmlns:p14="http://schemas.microsoft.com/office/powerpoint/2010/main" val="958109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ひらめき">
  <a:themeElements>
    <a:clrScheme name="ひらめき">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ひらめき">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2102</TotalTime>
  <Words>494</Words>
  <Application>Microsoft Office PowerPoint</Application>
  <PresentationFormat>画面に合わせる (4:3)</PresentationFormat>
  <Paragraphs>92</Paragraphs>
  <Slides>12</Slides>
  <Notes>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ひらめき</vt:lpstr>
      <vt:lpstr>災害に強い農業生産基盤の整備と国土保全</vt:lpstr>
      <vt:lpstr>東日本大震災における 農地･農業用施設の被災</vt:lpstr>
      <vt:lpstr>原子力発電所の被災による農地の汚染</vt:lpstr>
      <vt:lpstr>農業農村工学会の取り組み</vt:lpstr>
      <vt:lpstr>ため池の被災状況</vt:lpstr>
      <vt:lpstr>農地の被災状況</vt:lpstr>
      <vt:lpstr>排水路の被災状況</vt:lpstr>
      <vt:lpstr>農業用パイプラインの被災状況</vt:lpstr>
      <vt:lpstr>宮城県の農地と基幹水利施設</vt:lpstr>
      <vt:lpstr>基幹水利施設の経年的劣化</vt:lpstr>
      <vt:lpstr>被災経験を活かす農村</vt:lpstr>
      <vt:lpstr>巨大災害から生命と国土を護る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農業・農村に求められる これからの技術</dc:title>
  <dc:creator>山岡和純</dc:creator>
  <cp:lastModifiedBy>こまえ</cp:lastModifiedBy>
  <cp:revision>75</cp:revision>
  <dcterms:created xsi:type="dcterms:W3CDTF">2010-02-17T07:11:24Z</dcterms:created>
  <dcterms:modified xsi:type="dcterms:W3CDTF">2012-11-22T03:55:14Z</dcterms:modified>
</cp:coreProperties>
</file>